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  <Override PartName="/ppt/media/image5.jpeg" ContentType="image/jpeg"/>
  <Override PartName="/ppt/notesSlides/notesSlide6.xml" ContentType="application/vnd.openxmlformats-officedocument.presentationml.notesSlide+xml"/>
  <Override PartName="/ppt/media/image6.jpeg" ContentType="image/jpeg"/>
  <Override PartName="/ppt/notesSlides/notesSlide7.xml" ContentType="application/vnd.openxmlformats-officedocument.presentationml.notesSlide+xml"/>
  <Override PartName="/ppt/media/image7.jpeg" ContentType="image/jpeg"/>
  <Override PartName="/ppt/notesSlides/notesSlide8.xml" ContentType="application/vnd.openxmlformats-officedocument.presentationml.notesSlide+xml"/>
  <Override PartName="/ppt/media/image8.jpeg" ContentType="image/jpeg"/>
  <Override PartName="/ppt/notesSlides/notesSlide9.xml" ContentType="application/vnd.openxmlformats-officedocument.presentationml.notesSlide+xml"/>
  <Override PartName="/ppt/media/image9.jpeg" ContentType="image/jpeg"/>
  <Override PartName="/ppt/notesSlides/notesSlide10.xml" ContentType="application/vnd.openxmlformats-officedocument.presentationml.notesSlide+xml"/>
  <Override PartName="/ppt/media/image10.jpeg" ContentType="image/jpeg"/>
  <Override PartName="/ppt/notesSlides/notesSlide11.xml" ContentType="application/vnd.openxmlformats-officedocument.presentationml.notesSlide+xml"/>
  <Override PartName="/ppt/media/image11.jpeg" ContentType="image/jpeg"/>
  <Override PartName="/ppt/notesSlides/notesSlide12.xml" ContentType="application/vnd.openxmlformats-officedocument.presentationml.notesSlide+xml"/>
  <Override PartName="/ppt/media/image12.jpeg" ContentType="image/jpeg"/>
  <Override PartName="/ppt/notesSlides/notesSlide13.xml" ContentType="application/vnd.openxmlformats-officedocument.presentationml.notesSlide+xml"/>
  <Override PartName="/ppt/media/image13.jpeg" ContentType="image/jpeg"/>
  <Override PartName="/ppt/notesSlides/notesSlide14.xml" ContentType="application/vnd.openxmlformats-officedocument.presentationml.notesSlide+xml"/>
  <Override PartName="/ppt/media/image14.jpeg" ContentType="image/jpeg"/>
  <Override PartName="/ppt/notesSlides/notesSlide15.xml" ContentType="application/vnd.openxmlformats-officedocument.presentationml.notesSlide+xml"/>
  <Override PartName="/ppt/media/image15.jpeg" ContentType="image/jpeg"/>
  <Override PartName="/ppt/notesSlides/notesSlide16.xml" ContentType="application/vnd.openxmlformats-officedocument.presentationml.notesSlide+xml"/>
  <Override PartName="/ppt/media/image16.jpeg" ContentType="image/jpeg"/>
  <Override PartName="/ppt/notesSlides/notesSlide17.xml" ContentType="application/vnd.openxmlformats-officedocument.presentationml.notesSlide+xml"/>
  <Override PartName="/ppt/media/image17.jpeg" ContentType="image/jpeg"/>
  <Override PartName="/ppt/notesSlides/notesSlide18.xml" ContentType="application/vnd.openxmlformats-officedocument.presentationml.notesSlide+xml"/>
  <Override PartName="/ppt/media/image18.jpeg" ContentType="image/jpeg"/>
  <Override PartName="/ppt/notesSlides/notesSlide19.xml" ContentType="application/vnd.openxmlformats-officedocument.presentationml.notesSlide+xml"/>
  <Override PartName="/ppt/media/image19.jpeg" ContentType="image/jpeg"/>
  <Override PartName="/ppt/notesSlides/notesSlide20.xml" ContentType="application/vnd.openxmlformats-officedocument.presentationml.notesSlide+xml"/>
  <Override PartName="/ppt/media/image2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Chapter 47 Opening Roadmap.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47.9 The Lateral Line System Is Used for Predation.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1" name="Shape 4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47.10 In the Compound Eyes of Insects, Each Ommatidium Sees Part of the Visual Field.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6" name="Shape 5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47.11 Simple Eyes Have a Single Lens That Focuses Incoming Light on Receptor Cells.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1" name="Shape 5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47.12 Rods and Cones Are Packed with Transmembrane Proteins That Contain the Pigment Retinal.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7" name="Shape 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47.13 A Signal-Transduction Pathway Connects Light Absorption to Changes in Membrane Potential.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3" name="Shape 6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Figure 47.14 People with Red–</a:t>
            </a:r>
            <a:r>
              <a:t>Gr</a:t>
            </a:r>
            <a:r>
              <a:t>een Color Blindness Cannot Distinguish Red from Green.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4" name="Shape 6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47.15 Color Vision Is Possible because Different Opsins Absorb Different Wavelengths of Light.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6" name="Shape 7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47.16 Taste Buds Contain Many Types of Chemoreceptors.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9" name="Shape 7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47.17 In Mammals, Chemoreceptor Cells in the Nose Respond to Specific Odorants.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6" name="Shape 7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47.18 Pit Vipers Use Thermoreception to Detect Prey.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 Sensory Systems, the CNS, and Effectors Are Linked.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6" name="Shape 7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47.19 Ampullae of Lorenzini on Sharks’ Heads Detect Electrical Fields to Help Locate Prey and Navigate.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47.2 Sensory Inputs Change the Membrane Potential of Receptor Cells.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47.3 Hair Cells Transduce Sound Waves to Electrical Signals.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47.4 Mammals Have an Outer Ear, Middle Ear, and Inner Ear.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47.5 The Human Cochlea Contains Fluid-Filled Chambers Separated by Membranes.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Shape 4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47.6 The Basilar Membrane Varies in Stiffness.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0" name="Shape 4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47.7 Bats Emit Ultrasonic Sound Waves That Bounce Off Surfaces.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Shape 4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Figure 47.8 The Lateral Line System Detects Pressure Waves in Water.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38382" y="9460089"/>
            <a:ext cx="4118187" cy="30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2014 Pearson Education, Inc.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-1" y="9429891"/>
            <a:ext cx="978521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650240">
              <a:spcBef>
                <a:spcPts val="700"/>
              </a:spcBef>
              <a:defRPr sz="12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     © 2014 Pearson Education, Inc.</a:t>
            </a:r>
          </a:p>
        </p:txBody>
      </p:sp>
      <p:sp>
        <p:nvSpPr>
          <p:cNvPr id="126" name="Shape 126"/>
          <p:cNvSpPr/>
          <p:nvPr/>
        </p:nvSpPr>
        <p:spPr>
          <a:xfrm>
            <a:off x="216746" y="1300479"/>
            <a:ext cx="12553245" cy="6775"/>
          </a:xfrm>
          <a:prstGeom prst="line">
            <a:avLst/>
          </a:prstGeom>
          <a:ln w="101600">
            <a:solidFill>
              <a:srgbClr val="EFC335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e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e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e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e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e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TheVertebrateEye.html" TargetMode="External"/><Relationship Id="rId3" Type="http://schemas.openxmlformats.org/officeDocument/2006/relationships/image" Target="../media/image8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e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e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ctrTitle"/>
          </p:nvPr>
        </p:nvSpPr>
        <p:spPr>
          <a:xfrm>
            <a:off x="1270000" y="16510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FISH270</a:t>
            </a:r>
          </a:p>
        </p:txBody>
      </p:sp>
      <p:sp>
        <p:nvSpPr>
          <p:cNvPr id="137" name="Shape 13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Sensory Transduction</a:t>
            </a:r>
          </a:p>
        </p:txBody>
      </p:sp>
      <p:sp>
        <p:nvSpPr>
          <p:cNvPr id="208" name="Shape 208"/>
          <p:cNvSpPr/>
          <p:nvPr>
            <p:ph type="body" idx="4294967295"/>
          </p:nvPr>
        </p:nvSpPr>
        <p:spPr>
          <a:xfrm>
            <a:off x="205457" y="1819768"/>
            <a:ext cx="12582597" cy="7540979"/>
          </a:xfrm>
          <a:prstGeom prst="rect">
            <a:avLst/>
          </a:prstGeom>
        </p:spPr>
        <p:txBody>
          <a:bodyPr lIns="0" tIns="0" rIns="0" bIns="0" anchor="t"/>
          <a:lstStyle>
            <a:lvl1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lvl1pPr>
            <a:lvl2pPr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The amount of depolarization or hyperpolarization of the sensory receptor is proportional to the intensity of the stimulus</a:t>
            </a:r>
          </a:p>
          <a:p>
            <a:pPr lvl="1"/>
            <a:r>
              <a:t>For example, the amount of depolarization that occurs in a sound-receptor cell is proportional to the loudness of the sound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Pheromones and Vomeronasal Organs</a:t>
            </a:r>
          </a:p>
        </p:txBody>
      </p:sp>
      <p:sp>
        <p:nvSpPr>
          <p:cNvPr id="759" name="Shape 759"/>
          <p:cNvSpPr/>
          <p:nvPr>
            <p:ph type="body" idx="4294967295"/>
          </p:nvPr>
        </p:nvSpPr>
        <p:spPr>
          <a:xfrm>
            <a:off x="205457" y="1819768"/>
            <a:ext cx="12480997" cy="7559041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tetrapod vertebrates, </a:t>
            </a:r>
            <a:r>
              <a:rPr b="1"/>
              <a:t>vomeronasal organs</a:t>
            </a:r>
            <a:r>
              <a:t> are sensory organs in the nasal region but different from the olfactory bulb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 these organs, signals are sent to different parts of the brain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example, a snake may follow its prey by using its vomeronasal organ</a:t>
            </a:r>
            <a:endParaRPr b="1"/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question as to whether humans release pheromones is still unanswered; however, there is a theory that both men and women release molecules from the armpits that can cause behavioral changes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Other Sensory Systems</a:t>
            </a:r>
          </a:p>
        </p:txBody>
      </p:sp>
      <p:sp>
        <p:nvSpPr>
          <p:cNvPr id="762" name="Shape 762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Two other sensory systems are found in animals:</a:t>
            </a:r>
          </a:p>
          <a:p>
            <a:pPr lvl="1" marL="972038" indent="-527538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Electroreception or the sensing of electric fields</a:t>
            </a:r>
          </a:p>
          <a:p>
            <a:pPr lvl="2" marL="1297516" indent="-39581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In sharks, ampullae of Lorenzini are found in the </a:t>
            </a:r>
            <a:br/>
            <a:r>
              <a:t>lateral line</a:t>
            </a:r>
          </a:p>
          <a:p>
            <a:pPr lvl="2" marL="1297516" indent="-39581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The ampullae are lined with hair cells and respond to electrical polarity, sending signals to the brain</a:t>
            </a:r>
          </a:p>
          <a:p>
            <a:pPr lvl="1" marL="972038" indent="-527538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2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Magnetoreception or sensing magnetic fields found in fish and in migrating birds, where disruption of Earth’s magnetic field can prevent birds from navigating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47_18_thermoreception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989"/>
          <a:stretch>
            <a:fillRect/>
          </a:stretch>
        </p:blipFill>
        <p:spPr>
          <a:xfrm>
            <a:off x="422204" y="2878666"/>
            <a:ext cx="12158135" cy="3756943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Shape 765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47.18</a:t>
            </a:r>
          </a:p>
        </p:txBody>
      </p:sp>
      <p:sp>
        <p:nvSpPr>
          <p:cNvPr id="766" name="Shape 766"/>
          <p:cNvSpPr/>
          <p:nvPr/>
        </p:nvSpPr>
        <p:spPr>
          <a:xfrm>
            <a:off x="478648" y="2896728"/>
            <a:ext cx="499312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Pit vipers have temperature-sensitive pits.</a:t>
            </a:r>
          </a:p>
        </p:txBody>
      </p:sp>
      <p:sp>
        <p:nvSpPr>
          <p:cNvPr id="767" name="Shape 767"/>
          <p:cNvSpPr/>
          <p:nvPr/>
        </p:nvSpPr>
        <p:spPr>
          <a:xfrm>
            <a:off x="6705600" y="2894470"/>
            <a:ext cx="448859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(b)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Warm animals emit infrared radiation.</a:t>
            </a:r>
          </a:p>
        </p:txBody>
      </p:sp>
      <p:sp>
        <p:nvSpPr>
          <p:cNvPr id="768" name="Shape 768"/>
          <p:cNvSpPr/>
          <p:nvPr/>
        </p:nvSpPr>
        <p:spPr>
          <a:xfrm>
            <a:off x="3303129" y="3610186"/>
            <a:ext cx="821832" cy="252872"/>
          </a:xfrm>
          <a:prstGeom prst="rect">
            <a:avLst/>
          </a:prstGeom>
          <a:solidFill>
            <a:srgbClr val="000000">
              <a:alpha val="35000"/>
            </a:srgb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9" name="Shape 769"/>
          <p:cNvSpPr/>
          <p:nvPr/>
        </p:nvSpPr>
        <p:spPr>
          <a:xfrm>
            <a:off x="3357315" y="3601155"/>
            <a:ext cx="736676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Nostril</a:t>
            </a:r>
          </a:p>
        </p:txBody>
      </p:sp>
      <p:sp>
        <p:nvSpPr>
          <p:cNvPr id="770" name="Shape 770"/>
          <p:cNvSpPr/>
          <p:nvPr/>
        </p:nvSpPr>
        <p:spPr>
          <a:xfrm>
            <a:off x="2813191" y="6163733"/>
            <a:ext cx="374792" cy="261903"/>
          </a:xfrm>
          <a:prstGeom prst="rect">
            <a:avLst/>
          </a:prstGeom>
          <a:solidFill>
            <a:srgbClr val="000000">
              <a:alpha val="35000"/>
            </a:srgb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1" name="Shape 771"/>
          <p:cNvSpPr/>
          <p:nvPr/>
        </p:nvSpPr>
        <p:spPr>
          <a:xfrm>
            <a:off x="2844800" y="6168249"/>
            <a:ext cx="30481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Pit</a:t>
            </a:r>
          </a:p>
        </p:txBody>
      </p:sp>
      <p:sp>
        <p:nvSpPr>
          <p:cNvPr id="772" name="Shape 772"/>
          <p:cNvSpPr/>
          <p:nvPr/>
        </p:nvSpPr>
        <p:spPr>
          <a:xfrm flipH="1">
            <a:off x="2989297" y="5116124"/>
            <a:ext cx="1" cy="1034063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3" name="Shape 773"/>
          <p:cNvSpPr/>
          <p:nvPr/>
        </p:nvSpPr>
        <p:spPr>
          <a:xfrm flipH="1">
            <a:off x="2989297" y="5120639"/>
            <a:ext cx="1" cy="103406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4" name="Shape 774"/>
          <p:cNvSpPr/>
          <p:nvPr/>
        </p:nvSpPr>
        <p:spPr>
          <a:xfrm>
            <a:off x="3571804" y="3887893"/>
            <a:ext cx="1" cy="61411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47_19_ampullae_of_Lorenzini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613"/>
          <a:stretch>
            <a:fillRect/>
          </a:stretch>
        </p:blipFill>
        <p:spPr>
          <a:xfrm>
            <a:off x="1776870" y="1564639"/>
            <a:ext cx="9451060" cy="6384997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Shape 779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47.19</a:t>
            </a:r>
          </a:p>
        </p:txBody>
      </p:sp>
      <p:sp>
        <p:nvSpPr>
          <p:cNvPr id="780" name="Shape 780"/>
          <p:cNvSpPr/>
          <p:nvPr/>
        </p:nvSpPr>
        <p:spPr>
          <a:xfrm>
            <a:off x="2519679" y="2199075"/>
            <a:ext cx="2002650" cy="763130"/>
          </a:xfrm>
          <a:prstGeom prst="rect">
            <a:avLst/>
          </a:prstGeom>
          <a:solidFill>
            <a:srgbClr val="000000">
              <a:alpha val="36999"/>
            </a:srgb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1" name="Shape 781"/>
          <p:cNvSpPr/>
          <p:nvPr/>
        </p:nvSpPr>
        <p:spPr>
          <a:xfrm>
            <a:off x="2600959" y="2232942"/>
            <a:ext cx="1739703" cy="683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Ampullae</a:t>
            </a:r>
          </a:p>
          <a:p>
            <a:pPr marL="650240" indent="-650240" algn="l" defTabSz="1300480">
              <a:lnSpc>
                <a:spcPct val="95000"/>
              </a:lnSpc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of Lorenzini</a:t>
            </a:r>
          </a:p>
        </p:txBody>
      </p:sp>
      <p:sp>
        <p:nvSpPr>
          <p:cNvPr id="782" name="Shape 782"/>
          <p:cNvSpPr/>
          <p:nvPr/>
        </p:nvSpPr>
        <p:spPr>
          <a:xfrm>
            <a:off x="3445368" y="3038968"/>
            <a:ext cx="1" cy="138176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3" name="Shape 783"/>
          <p:cNvSpPr/>
          <p:nvPr/>
        </p:nvSpPr>
        <p:spPr>
          <a:xfrm flipH="1" flipV="1">
            <a:off x="3445368" y="3445368"/>
            <a:ext cx="410917" cy="95729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4" name="Shape 784"/>
          <p:cNvSpPr/>
          <p:nvPr/>
        </p:nvSpPr>
        <p:spPr>
          <a:xfrm flipH="1">
            <a:off x="3151857" y="3445368"/>
            <a:ext cx="293512" cy="92117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789" name="Shape 789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Animals do not use each sense in isolation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They use a combination of senses in responding </a:t>
            </a:r>
            <a:br/>
            <a:r>
              <a:t>to changes to their environment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47_02_sensory_inputs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603"/>
          <a:stretch>
            <a:fillRect/>
          </a:stretch>
        </p:blipFill>
        <p:spPr>
          <a:xfrm>
            <a:off x="1901048" y="194168"/>
            <a:ext cx="9200446" cy="91214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47.2</a:t>
            </a:r>
          </a:p>
        </p:txBody>
      </p:sp>
      <p:sp>
        <p:nvSpPr>
          <p:cNvPr id="212" name="Shape 212"/>
          <p:cNvSpPr/>
          <p:nvPr/>
        </p:nvSpPr>
        <p:spPr>
          <a:xfrm>
            <a:off x="1943946" y="212230"/>
            <a:ext cx="780643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sz="22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(a)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Sound-receptor cells depolarize in response to sound. </a:t>
            </a:r>
          </a:p>
        </p:txBody>
      </p:sp>
      <p:sp>
        <p:nvSpPr>
          <p:cNvPr id="213" name="Shape 213"/>
          <p:cNvSpPr/>
          <p:nvPr/>
        </p:nvSpPr>
        <p:spPr>
          <a:xfrm>
            <a:off x="1939431" y="4996462"/>
            <a:ext cx="898597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sz="22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(b)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Sound-receptor cells respond more strongly to louder sounds.  </a:t>
            </a:r>
          </a:p>
        </p:txBody>
      </p:sp>
      <p:sp>
        <p:nvSpPr>
          <p:cNvPr id="214" name="Shape 214"/>
          <p:cNvSpPr/>
          <p:nvPr/>
        </p:nvSpPr>
        <p:spPr>
          <a:xfrm>
            <a:off x="5387057" y="8999502"/>
            <a:ext cx="18848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18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Frequency (Hz)</a:t>
            </a:r>
          </a:p>
        </p:txBody>
      </p:sp>
      <p:sp>
        <p:nvSpPr>
          <p:cNvPr id="215" name="Shape 215"/>
          <p:cNvSpPr/>
          <p:nvPr/>
        </p:nvSpPr>
        <p:spPr>
          <a:xfrm>
            <a:off x="5511235" y="4154311"/>
            <a:ext cx="156233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18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Time (msec)</a:t>
            </a:r>
          </a:p>
        </p:txBody>
      </p:sp>
      <p:sp>
        <p:nvSpPr>
          <p:cNvPr id="216" name="Shape 216"/>
          <p:cNvSpPr/>
          <p:nvPr/>
        </p:nvSpPr>
        <p:spPr>
          <a:xfrm>
            <a:off x="8453119" y="6606258"/>
            <a:ext cx="1536552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Louder sound</a:t>
            </a:r>
          </a:p>
        </p:txBody>
      </p:sp>
      <p:sp>
        <p:nvSpPr>
          <p:cNvPr id="217" name="Shape 217"/>
          <p:cNvSpPr/>
          <p:nvPr/>
        </p:nvSpPr>
        <p:spPr>
          <a:xfrm>
            <a:off x="8450862" y="7132319"/>
            <a:ext cx="142236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Softer sound</a:t>
            </a:r>
          </a:p>
        </p:txBody>
      </p:sp>
      <p:sp>
        <p:nvSpPr>
          <p:cNvPr id="218" name="Shape 218"/>
          <p:cNvSpPr/>
          <p:nvPr/>
        </p:nvSpPr>
        <p:spPr>
          <a:xfrm rot="16200000">
            <a:off x="976731" y="2024662"/>
            <a:ext cx="259483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sz="1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Membrane potential</a:t>
            </a:r>
          </a:p>
          <a:p>
            <a:pPr defTabSz="1300480">
              <a:defRPr sz="1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(mV)</a:t>
            </a:r>
          </a:p>
        </p:txBody>
      </p:sp>
      <p:sp>
        <p:nvSpPr>
          <p:cNvPr id="219" name="Shape 219"/>
          <p:cNvSpPr/>
          <p:nvPr/>
        </p:nvSpPr>
        <p:spPr>
          <a:xfrm rot="16200000">
            <a:off x="911011" y="6876626"/>
            <a:ext cx="273078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sz="1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Number of action</a:t>
            </a:r>
          </a:p>
          <a:p>
            <a:pPr defTabSz="1300480">
              <a:defRPr sz="1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potentials per second</a:t>
            </a:r>
          </a:p>
        </p:txBody>
      </p:sp>
      <p:sp>
        <p:nvSpPr>
          <p:cNvPr id="220" name="Shape 220"/>
          <p:cNvSpPr/>
          <p:nvPr/>
        </p:nvSpPr>
        <p:spPr>
          <a:xfrm>
            <a:off x="5691857" y="2149404"/>
            <a:ext cx="1308399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Depolarized</a:t>
            </a:r>
          </a:p>
        </p:txBody>
      </p:sp>
      <p:sp>
        <p:nvSpPr>
          <p:cNvPr id="221" name="Shape 221"/>
          <p:cNvSpPr/>
          <p:nvPr/>
        </p:nvSpPr>
        <p:spPr>
          <a:xfrm>
            <a:off x="4531273" y="995679"/>
            <a:ext cx="1016174" cy="52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Sound</a:t>
            </a:r>
          </a:p>
          <a:p>
            <a:pPr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 stimulus</a:t>
            </a:r>
          </a:p>
        </p:txBody>
      </p:sp>
      <p:sp>
        <p:nvSpPr>
          <p:cNvPr id="222" name="Shape 222"/>
          <p:cNvSpPr/>
          <p:nvPr/>
        </p:nvSpPr>
        <p:spPr>
          <a:xfrm rot="16200000">
            <a:off x="2407387" y="3015332"/>
            <a:ext cx="940161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More</a:t>
            </a:r>
          </a:p>
          <a:p>
            <a:pPr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negative</a:t>
            </a:r>
          </a:p>
        </p:txBody>
      </p:sp>
      <p:sp>
        <p:nvSpPr>
          <p:cNvPr id="223" name="Shape 223"/>
          <p:cNvSpPr/>
          <p:nvPr/>
        </p:nvSpPr>
        <p:spPr>
          <a:xfrm rot="16200000">
            <a:off x="2405129" y="1543261"/>
            <a:ext cx="940161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Less</a:t>
            </a:r>
          </a:p>
          <a:p>
            <a:pPr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negative</a:t>
            </a:r>
          </a:p>
        </p:txBody>
      </p:sp>
      <p:sp>
        <p:nvSpPr>
          <p:cNvPr id="224" name="Shape 224"/>
          <p:cNvSpPr/>
          <p:nvPr/>
        </p:nvSpPr>
        <p:spPr>
          <a:xfrm>
            <a:off x="7744177" y="6773333"/>
            <a:ext cx="659272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7802880" y="7288107"/>
            <a:ext cx="591539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Transmitting Information to the Brain</a:t>
            </a:r>
          </a:p>
        </p:txBody>
      </p:sp>
      <p:sp>
        <p:nvSpPr>
          <p:cNvPr id="230" name="Shape 230"/>
          <p:cNvSpPr/>
          <p:nvPr>
            <p:ph type="body" idx="4294967295"/>
          </p:nvPr>
        </p:nvSpPr>
        <p:spPr>
          <a:xfrm>
            <a:off x="205457" y="1819768"/>
            <a:ext cx="12480997" cy="7559041"/>
          </a:xfrm>
          <a:prstGeom prst="rect">
            <a:avLst/>
          </a:prstGeom>
        </p:spPr>
        <p:txBody>
          <a:bodyPr lIns="0" tIns="0" rIns="0" bIns="0" anchor="t"/>
          <a:lstStyle/>
          <a:p>
            <a:pPr marL="396421" indent="-396421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Receptor cells tend to be highly specific</a:t>
            </a:r>
          </a:p>
          <a:p>
            <a:pPr marL="396421" indent="-396421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Each type of sensory neuron sends its signal to a specific portion of the brain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Different regions are specialized for interpreting the various stimuli</a:t>
            </a:r>
          </a:p>
          <a:p>
            <a:pPr lvl="2" marL="1284816" indent="-39581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For example, sound is interpreted in the temporal lobes</a:t>
            </a:r>
          </a:p>
          <a:p>
            <a:pPr lvl="2" marL="1284816" indent="-39581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Sight is interpreted by the occipital lobes at the back of the brain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Mechanoreception: Sensing Pressure Changes</a:t>
            </a:r>
          </a:p>
        </p:txBody>
      </p:sp>
      <p:sp>
        <p:nvSpPr>
          <p:cNvPr id="233" name="Shape 233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There are a variety of organs or cells that sense changes in pressure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b="1"/>
              <a:t>statocyst</a:t>
            </a:r>
            <a:r>
              <a:t> of a crab is a sac filled with fluid and lined with pressure receptor cells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statocyst also contains a calcium-rich substance that rests on the bottom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When flipped over, the calcium substance </a:t>
            </a:r>
            <a:r>
              <a:rPr i="1"/>
              <a:t>bumps up</a:t>
            </a:r>
            <a:r>
              <a:t> against the receptor cells, which send an action potential to the brain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response is to turn the crab upright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Mechanoreception: Sensing Pressure Changes</a:t>
            </a:r>
          </a:p>
        </p:txBody>
      </p:sp>
      <p:sp>
        <p:nvSpPr>
          <p:cNvPr id="236" name="Shape 236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Pressure-sensing systems are used for a variety of changes in the environment, such as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Hearing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Physical pressure on the skin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movement of muscles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stretching of blood vessels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1300" y="76200"/>
            <a:ext cx="12725400" cy="960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4512" y="0"/>
            <a:ext cx="1289182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9265" y="0"/>
            <a:ext cx="1292133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0" y="76960"/>
            <a:ext cx="13004800" cy="9599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2900" y="0"/>
            <a:ext cx="12928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_RM_ch47_roadmap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743"/>
          <a:stretch>
            <a:fillRect/>
          </a:stretch>
        </p:blipFill>
        <p:spPr>
          <a:xfrm>
            <a:off x="422204" y="514773"/>
            <a:ext cx="12158135" cy="848473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>
            <p:ph type="title" idx="4294967295"/>
          </p:nvPr>
        </p:nvSpPr>
        <p:spPr>
          <a:xfrm>
            <a:off x="27093" y="-1"/>
            <a:ext cx="8848232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Roadmap 47</a:t>
            </a:r>
          </a:p>
        </p:txBody>
      </p:sp>
      <p:sp>
        <p:nvSpPr>
          <p:cNvPr id="141" name="Shape 141"/>
          <p:cNvSpPr/>
          <p:nvPr/>
        </p:nvSpPr>
        <p:spPr>
          <a:xfrm>
            <a:off x="3346026" y="501226"/>
            <a:ext cx="60504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In this chapter you will learn how</a:t>
            </a:r>
          </a:p>
        </p:txBody>
      </p:sp>
      <p:sp>
        <p:nvSpPr>
          <p:cNvPr id="142" name="Shape 142"/>
          <p:cNvSpPr/>
          <p:nvPr/>
        </p:nvSpPr>
        <p:spPr>
          <a:xfrm>
            <a:off x="2169979" y="1248551"/>
            <a:ext cx="8588078" cy="80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Animals transform sound, smell, and other stimuli</a:t>
            </a:r>
          </a:p>
          <a:p>
            <a:pPr defTabSz="1300480"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into signals the brain can understand</a:t>
            </a:r>
          </a:p>
        </p:txBody>
      </p:sp>
      <p:sp>
        <p:nvSpPr>
          <p:cNvPr id="143" name="Shape 143"/>
          <p:cNvSpPr/>
          <p:nvPr/>
        </p:nvSpPr>
        <p:spPr>
          <a:xfrm>
            <a:off x="7823200" y="3438595"/>
            <a:ext cx="3154413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Mechanoreception</a:t>
            </a:r>
          </a:p>
        </p:txBody>
      </p:sp>
      <p:sp>
        <p:nvSpPr>
          <p:cNvPr id="144" name="Shape 144"/>
          <p:cNvSpPr/>
          <p:nvPr/>
        </p:nvSpPr>
        <p:spPr>
          <a:xfrm>
            <a:off x="7823200" y="4675857"/>
            <a:ext cx="2620492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Photoreception</a:t>
            </a:r>
          </a:p>
        </p:txBody>
      </p:sp>
      <p:sp>
        <p:nvSpPr>
          <p:cNvPr id="145" name="Shape 145"/>
          <p:cNvSpPr/>
          <p:nvPr/>
        </p:nvSpPr>
        <p:spPr>
          <a:xfrm>
            <a:off x="7782559" y="5935697"/>
            <a:ext cx="2818434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Chemoreception</a:t>
            </a:r>
          </a:p>
        </p:txBody>
      </p:sp>
      <p:sp>
        <p:nvSpPr>
          <p:cNvPr id="146" name="Shape 146"/>
          <p:cNvSpPr/>
          <p:nvPr/>
        </p:nvSpPr>
        <p:spPr>
          <a:xfrm>
            <a:off x="684106" y="3526648"/>
            <a:ext cx="4142384" cy="1207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do sensory organs</a:t>
            </a:r>
          </a:p>
          <a:p>
            <a:pPr algn="l" defTabSz="1300480"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convey information</a:t>
            </a:r>
          </a:p>
          <a:p>
            <a:pPr algn="l" defTabSz="1300480">
              <a:defRPr b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 the brain?</a:t>
            </a:r>
          </a:p>
        </p:txBody>
      </p:sp>
      <p:sp>
        <p:nvSpPr>
          <p:cNvPr id="147" name="Shape 147"/>
          <p:cNvSpPr/>
          <p:nvPr/>
        </p:nvSpPr>
        <p:spPr>
          <a:xfrm>
            <a:off x="4016586" y="4411697"/>
            <a:ext cx="853109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3400">
                <a:solidFill>
                  <a:srgbClr val="FCD73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47.1</a:t>
            </a:r>
          </a:p>
        </p:txBody>
      </p:sp>
      <p:sp>
        <p:nvSpPr>
          <p:cNvPr id="148" name="Shape 148"/>
          <p:cNvSpPr/>
          <p:nvPr/>
        </p:nvSpPr>
        <p:spPr>
          <a:xfrm>
            <a:off x="11261795" y="3429564"/>
            <a:ext cx="853109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3400">
                <a:solidFill>
                  <a:srgbClr val="FCD73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47.2</a:t>
            </a:r>
          </a:p>
        </p:txBody>
      </p:sp>
      <p:sp>
        <p:nvSpPr>
          <p:cNvPr id="149" name="Shape 149"/>
          <p:cNvSpPr/>
          <p:nvPr/>
        </p:nvSpPr>
        <p:spPr>
          <a:xfrm>
            <a:off x="11255022" y="4691662"/>
            <a:ext cx="853108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3400">
                <a:solidFill>
                  <a:srgbClr val="FCD73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47.3</a:t>
            </a:r>
          </a:p>
        </p:txBody>
      </p:sp>
      <p:sp>
        <p:nvSpPr>
          <p:cNvPr id="150" name="Shape 150"/>
          <p:cNvSpPr/>
          <p:nvPr/>
        </p:nvSpPr>
        <p:spPr>
          <a:xfrm>
            <a:off x="11234702" y="5931182"/>
            <a:ext cx="853109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3400">
                <a:solidFill>
                  <a:srgbClr val="FCD73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47.4</a:t>
            </a:r>
          </a:p>
        </p:txBody>
      </p:sp>
      <p:sp>
        <p:nvSpPr>
          <p:cNvPr id="151" name="Shape 151"/>
          <p:cNvSpPr/>
          <p:nvPr/>
        </p:nvSpPr>
        <p:spPr>
          <a:xfrm>
            <a:off x="2921564" y="2763519"/>
            <a:ext cx="173738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2600">
                <a:solidFill>
                  <a:srgbClr val="0172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by asking</a:t>
            </a:r>
          </a:p>
        </p:txBody>
      </p:sp>
      <p:sp>
        <p:nvSpPr>
          <p:cNvPr id="152" name="Shape 152"/>
          <p:cNvSpPr/>
          <p:nvPr/>
        </p:nvSpPr>
        <p:spPr>
          <a:xfrm>
            <a:off x="5253848" y="4307840"/>
            <a:ext cx="1443944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sz="2600">
                <a:solidFill>
                  <a:srgbClr val="0172C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then</a:t>
            </a:r>
          </a:p>
          <a:p>
            <a:pPr algn="l" defTabSz="1300480">
              <a:defRPr sz="2600">
                <a:solidFill>
                  <a:srgbClr val="0172C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looking</a:t>
            </a:r>
          </a:p>
          <a:p>
            <a:pPr algn="l" defTabSz="1300480">
              <a:defRPr sz="2600">
                <a:solidFill>
                  <a:srgbClr val="0172C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closer</a:t>
            </a:r>
          </a:p>
          <a:p>
            <a:pPr algn="l" defTabSz="1300480">
              <a:defRPr sz="2600">
                <a:solidFill>
                  <a:srgbClr val="0172C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at</a:t>
            </a:r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65592" y="6838464"/>
            <a:ext cx="1625179" cy="220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Sensory Cells Respond to Pressure Changes</a:t>
            </a:r>
          </a:p>
        </p:txBody>
      </p:sp>
      <p:sp>
        <p:nvSpPr>
          <p:cNvPr id="249" name="Shape 249"/>
          <p:cNvSpPr/>
          <p:nvPr>
            <p:ph type="body" idx="4294967295"/>
          </p:nvPr>
        </p:nvSpPr>
        <p:spPr>
          <a:xfrm>
            <a:off x="205457" y="1837831"/>
            <a:ext cx="12799344" cy="7933832"/>
          </a:xfrm>
          <a:prstGeom prst="rect">
            <a:avLst/>
          </a:prstGeom>
        </p:spPr>
        <p:txBody>
          <a:bodyPr lIns="0" tIns="0" rIns="0" bIns="0" anchor="t"/>
          <a:lstStyle/>
          <a:p>
            <a:pPr marL="393229" indent="-393229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pressure change affects the plasma membrane, which causes </a:t>
            </a:r>
            <a:r>
              <a:rPr b="1"/>
              <a:t>ion channels</a:t>
            </a:r>
            <a:r>
              <a:t> to open or close</a:t>
            </a:r>
          </a:p>
          <a:p>
            <a:pPr lvl="1" marL="824483" indent="-379983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This further causes ions to flow in or out</a:t>
            </a:r>
          </a:p>
          <a:p>
            <a:pPr lvl="1" marL="824483" indent="-379983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The ion flow then causes depolarization or hyperpolarization</a:t>
            </a:r>
            <a:endParaRPr sz="3600"/>
          </a:p>
          <a:p>
            <a:pPr marL="393229" indent="-393229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vertebrates, ion channels are found in the </a:t>
            </a:r>
            <a:r>
              <a:rPr b="1"/>
              <a:t>hair cells</a:t>
            </a:r>
            <a:endParaRPr b="1"/>
          </a:p>
          <a:p>
            <a:pPr lvl="1" marL="824483" indent="-379983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Hair cells are pressure receptor cells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Signal Transduction in Hair Cells</a:t>
            </a:r>
          </a:p>
        </p:txBody>
      </p:sp>
      <p:sp>
        <p:nvSpPr>
          <p:cNvPr id="252" name="Shape 252"/>
          <p:cNvSpPr/>
          <p:nvPr>
            <p:ph type="body" idx="4294967295"/>
          </p:nvPr>
        </p:nvSpPr>
        <p:spPr>
          <a:xfrm>
            <a:off x="221262" y="1815252"/>
            <a:ext cx="12480996" cy="7649353"/>
          </a:xfrm>
          <a:prstGeom prst="rect">
            <a:avLst/>
          </a:prstGeom>
        </p:spPr>
        <p:txBody>
          <a:bodyPr lIns="0" tIns="0" rIns="0" bIns="0" anchor="t"/>
          <a:lstStyle/>
          <a:p>
            <a:pPr marL="361950" indent="-361950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Depolarization of the hair cell causes a movement of calcium ions in three ways:</a:t>
            </a:r>
          </a:p>
          <a:p>
            <a:pPr lvl="1" marL="976923" indent="-545123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Causes an increase in release of neurotransmitter at the synapse between the hair cell and the sensory neuron</a:t>
            </a:r>
          </a:p>
          <a:p>
            <a:pPr lvl="1" marL="976923" indent="-545123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postsynaptic cells become excited and fire an action potential to the brain, affecting afferent neurons</a:t>
            </a:r>
          </a:p>
          <a:p>
            <a:pPr lvl="1" marL="976923" indent="-545123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afferent neurons are part of the PNS, which conveys information to the CNS</a:t>
            </a:r>
          </a:p>
          <a:p>
            <a:pPr marL="361950" indent="-361950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If hyperpolarization occurs, the action potential is inhibited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47_03_hair_cells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507"/>
          <a:stretch>
            <a:fillRect/>
          </a:stretch>
        </p:blipFill>
        <p:spPr>
          <a:xfrm>
            <a:off x="422204" y="1754293"/>
            <a:ext cx="12158135" cy="602375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47.3</a:t>
            </a:r>
          </a:p>
        </p:txBody>
      </p:sp>
      <p:sp>
        <p:nvSpPr>
          <p:cNvPr id="256" name="Shape 256"/>
          <p:cNvSpPr/>
          <p:nvPr/>
        </p:nvSpPr>
        <p:spPr>
          <a:xfrm>
            <a:off x="483164" y="1892017"/>
            <a:ext cx="539968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(a)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Hair cells have many stereocilia and one kinocilium.</a:t>
            </a:r>
          </a:p>
        </p:txBody>
      </p:sp>
      <p:sp>
        <p:nvSpPr>
          <p:cNvPr id="257" name="Shape 257"/>
          <p:cNvSpPr/>
          <p:nvPr/>
        </p:nvSpPr>
        <p:spPr>
          <a:xfrm>
            <a:off x="1034062" y="2307448"/>
            <a:ext cx="921495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Kinocilium</a:t>
            </a:r>
          </a:p>
        </p:txBody>
      </p:sp>
      <p:sp>
        <p:nvSpPr>
          <p:cNvPr id="258" name="Shape 258"/>
          <p:cNvSpPr/>
          <p:nvPr/>
        </p:nvSpPr>
        <p:spPr>
          <a:xfrm>
            <a:off x="483164" y="2948657"/>
            <a:ext cx="912032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Stereocilia</a:t>
            </a:r>
          </a:p>
        </p:txBody>
      </p:sp>
      <p:sp>
        <p:nvSpPr>
          <p:cNvPr id="259" name="Shape 259"/>
          <p:cNvSpPr/>
          <p:nvPr/>
        </p:nvSpPr>
        <p:spPr>
          <a:xfrm>
            <a:off x="492195" y="3463431"/>
            <a:ext cx="961257" cy="10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Potassium</a:t>
            </a:r>
          </a:p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channels</a:t>
            </a:r>
          </a:p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joined by</a:t>
            </a:r>
          </a:p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protein</a:t>
            </a:r>
          </a:p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“threads”</a:t>
            </a:r>
          </a:p>
        </p:txBody>
      </p:sp>
      <p:sp>
        <p:nvSpPr>
          <p:cNvPr id="260" name="Shape 260"/>
          <p:cNvSpPr/>
          <p:nvPr/>
        </p:nvSpPr>
        <p:spPr>
          <a:xfrm>
            <a:off x="487679" y="4827129"/>
            <a:ext cx="7043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Nucleus</a:t>
            </a:r>
          </a:p>
        </p:txBody>
      </p:sp>
      <p:sp>
        <p:nvSpPr>
          <p:cNvPr id="261" name="Shape 261"/>
          <p:cNvSpPr/>
          <p:nvPr/>
        </p:nvSpPr>
        <p:spPr>
          <a:xfrm>
            <a:off x="487679" y="5296746"/>
            <a:ext cx="70454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Hair cell</a:t>
            </a:r>
          </a:p>
        </p:txBody>
      </p:sp>
      <p:sp>
        <p:nvSpPr>
          <p:cNvPr id="262" name="Shape 262"/>
          <p:cNvSpPr/>
          <p:nvPr/>
        </p:nvSpPr>
        <p:spPr>
          <a:xfrm>
            <a:off x="489937" y="6035040"/>
            <a:ext cx="744043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Afferent</a:t>
            </a:r>
          </a:p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sensory</a:t>
            </a:r>
          </a:p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neuron</a:t>
            </a:r>
          </a:p>
        </p:txBody>
      </p:sp>
      <p:sp>
        <p:nvSpPr>
          <p:cNvPr id="263" name="Shape 263"/>
          <p:cNvSpPr/>
          <p:nvPr/>
        </p:nvSpPr>
        <p:spPr>
          <a:xfrm>
            <a:off x="485422" y="7023946"/>
            <a:ext cx="733884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Efferent</a:t>
            </a:r>
          </a:p>
          <a:p>
            <a: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neuron</a:t>
            </a:r>
          </a:p>
        </p:txBody>
      </p:sp>
      <p:sp>
        <p:nvSpPr>
          <p:cNvPr id="264" name="Shape 264"/>
          <p:cNvSpPr/>
          <p:nvPr/>
        </p:nvSpPr>
        <p:spPr>
          <a:xfrm>
            <a:off x="1214684" y="7139093"/>
            <a:ext cx="704427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5" name="Shape 265"/>
          <p:cNvSpPr/>
          <p:nvPr/>
        </p:nvSpPr>
        <p:spPr>
          <a:xfrm flipH="1" flipV="1">
            <a:off x="1210168" y="6371449"/>
            <a:ext cx="921175" cy="379308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1237262" y="5409635"/>
            <a:ext cx="541867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1246293" y="4944533"/>
            <a:ext cx="528321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1454008" y="3589866"/>
            <a:ext cx="239326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9" name="Shape 269"/>
          <p:cNvSpPr/>
          <p:nvPr/>
        </p:nvSpPr>
        <p:spPr>
          <a:xfrm flipV="1">
            <a:off x="1449493" y="3377635"/>
            <a:ext cx="406401" cy="212232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1449493" y="3061546"/>
            <a:ext cx="636694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1" name="Shape 271"/>
          <p:cNvSpPr/>
          <p:nvPr/>
        </p:nvSpPr>
        <p:spPr>
          <a:xfrm flipV="1">
            <a:off x="1444977" y="2975751"/>
            <a:ext cx="767646" cy="85796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2009422" y="2438400"/>
            <a:ext cx="406401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5644444" y="7003626"/>
            <a:ext cx="421520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 µm</a:t>
            </a:r>
          </a:p>
        </p:txBody>
      </p:sp>
      <p:sp>
        <p:nvSpPr>
          <p:cNvPr id="274" name="Shape 274"/>
          <p:cNvSpPr/>
          <p:nvPr/>
        </p:nvSpPr>
        <p:spPr>
          <a:xfrm>
            <a:off x="5545102" y="7274559"/>
            <a:ext cx="632179" cy="1"/>
          </a:xfrm>
          <a:prstGeom prst="line">
            <a:avLst/>
          </a:prstGeom>
          <a:ln w="508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8541173" y="2528710"/>
            <a:ext cx="1258169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Pressure wave</a:t>
            </a:r>
          </a:p>
        </p:txBody>
      </p:sp>
      <p:sp>
        <p:nvSpPr>
          <p:cNvPr id="276" name="Shape 276"/>
          <p:cNvSpPr/>
          <p:nvPr/>
        </p:nvSpPr>
        <p:spPr>
          <a:xfrm>
            <a:off x="10609298" y="2402275"/>
            <a:ext cx="153476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1.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Pressure wave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bends stereocilia.</a:t>
            </a:r>
          </a:p>
        </p:txBody>
      </p:sp>
      <p:sp>
        <p:nvSpPr>
          <p:cNvPr id="277" name="Shape 277"/>
          <p:cNvSpPr/>
          <p:nvPr/>
        </p:nvSpPr>
        <p:spPr>
          <a:xfrm>
            <a:off x="10609298" y="3142826"/>
            <a:ext cx="130696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2.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Potassium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channels open.</a:t>
            </a:r>
          </a:p>
        </p:txBody>
      </p:sp>
      <p:sp>
        <p:nvSpPr>
          <p:cNvPr id="278" name="Shape 278"/>
          <p:cNvSpPr/>
          <p:nvPr/>
        </p:nvSpPr>
        <p:spPr>
          <a:xfrm>
            <a:off x="10609298" y="4136248"/>
            <a:ext cx="117855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3.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Membrane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depolarizes.</a:t>
            </a:r>
          </a:p>
        </p:txBody>
      </p:sp>
      <p:sp>
        <p:nvSpPr>
          <p:cNvPr id="279" name="Shape 279"/>
          <p:cNvSpPr/>
          <p:nvPr/>
        </p:nvSpPr>
        <p:spPr>
          <a:xfrm>
            <a:off x="10609298" y="4912924"/>
            <a:ext cx="98096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4.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Calcium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flows in.</a:t>
            </a:r>
          </a:p>
        </p:txBody>
      </p:sp>
      <p:sp>
        <p:nvSpPr>
          <p:cNvPr id="280" name="Shape 280"/>
          <p:cNvSpPr/>
          <p:nvPr/>
        </p:nvSpPr>
        <p:spPr>
          <a:xfrm>
            <a:off x="10604782" y="5874737"/>
            <a:ext cx="116918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5.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Synaptic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vesicles fuse.</a:t>
            </a:r>
          </a:p>
        </p:txBody>
      </p:sp>
      <p:sp>
        <p:nvSpPr>
          <p:cNvPr id="281" name="Shape 281"/>
          <p:cNvSpPr/>
          <p:nvPr/>
        </p:nvSpPr>
        <p:spPr>
          <a:xfrm>
            <a:off x="10604782" y="6845582"/>
            <a:ext cx="173175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6.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Neurotransmitter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is released.</a:t>
            </a:r>
          </a:p>
        </p:txBody>
      </p:sp>
      <p:sp>
        <p:nvSpPr>
          <p:cNvPr id="282" name="Shape 282"/>
          <p:cNvSpPr/>
          <p:nvPr/>
        </p:nvSpPr>
        <p:spPr>
          <a:xfrm>
            <a:off x="9602328" y="6972017"/>
            <a:ext cx="783023" cy="60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Afferent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neuron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(to brain)</a:t>
            </a:r>
          </a:p>
        </p:txBody>
      </p:sp>
      <p:sp>
        <p:nvSpPr>
          <p:cNvPr id="283" name="Shape 283"/>
          <p:cNvSpPr/>
          <p:nvPr/>
        </p:nvSpPr>
        <p:spPr>
          <a:xfrm>
            <a:off x="6983306" y="5779911"/>
            <a:ext cx="753766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Calcium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channel</a:t>
            </a:r>
          </a:p>
        </p:txBody>
      </p:sp>
      <p:sp>
        <p:nvSpPr>
          <p:cNvPr id="284" name="Shape 284"/>
          <p:cNvSpPr/>
          <p:nvPr/>
        </p:nvSpPr>
        <p:spPr>
          <a:xfrm>
            <a:off x="6987822" y="6926862"/>
            <a:ext cx="1504554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Neurotransmitter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released into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synapse</a:t>
            </a:r>
          </a:p>
        </p:txBody>
      </p:sp>
      <p:sp>
        <p:nvSpPr>
          <p:cNvPr id="285" name="Shape 285"/>
          <p:cNvSpPr/>
          <p:nvPr/>
        </p:nvSpPr>
        <p:spPr>
          <a:xfrm>
            <a:off x="6983306" y="5152249"/>
            <a:ext cx="803164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Synaptic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vesicle</a:t>
            </a:r>
          </a:p>
        </p:txBody>
      </p:sp>
      <p:sp>
        <p:nvSpPr>
          <p:cNvPr id="286" name="Shape 286"/>
          <p:cNvSpPr/>
          <p:nvPr/>
        </p:nvSpPr>
        <p:spPr>
          <a:xfrm>
            <a:off x="6983306" y="4479431"/>
            <a:ext cx="123768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Depolarization</a:t>
            </a:r>
          </a:p>
        </p:txBody>
      </p:sp>
      <p:sp>
        <p:nvSpPr>
          <p:cNvPr id="287" name="Shape 287"/>
          <p:cNvSpPr/>
          <p:nvPr/>
        </p:nvSpPr>
        <p:spPr>
          <a:xfrm>
            <a:off x="8281528" y="4610382"/>
            <a:ext cx="388339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7798364" y="5260622"/>
            <a:ext cx="857956" cy="56896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" name="Shape 289"/>
          <p:cNvSpPr/>
          <p:nvPr/>
        </p:nvSpPr>
        <p:spPr>
          <a:xfrm flipH="1" flipV="1">
            <a:off x="9396871" y="6990080"/>
            <a:ext cx="189654" cy="72249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0" name="Shape 290"/>
          <p:cNvSpPr/>
          <p:nvPr/>
        </p:nvSpPr>
        <p:spPr>
          <a:xfrm flipV="1">
            <a:off x="8511822" y="6868160"/>
            <a:ext cx="514774" cy="167076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7721599" y="5888284"/>
            <a:ext cx="713459" cy="307059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Hearing: The Mammalian Ear</a:t>
            </a:r>
          </a:p>
        </p:txBody>
      </p:sp>
      <p:sp>
        <p:nvSpPr>
          <p:cNvPr id="298" name="Shape 298"/>
          <p:cNvSpPr/>
          <p:nvPr>
            <p:ph type="body" idx="4294967295"/>
          </p:nvPr>
        </p:nvSpPr>
        <p:spPr>
          <a:xfrm>
            <a:off x="205457" y="1819768"/>
            <a:ext cx="12480997" cy="78254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best-studied type of pressure sensing is called </a:t>
            </a:r>
            <a:r>
              <a:rPr b="1"/>
              <a:t>hearing</a:t>
            </a:r>
            <a:endParaRPr b="1"/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b="1" sz="3800">
                <a:latin typeface="Arial"/>
                <a:ea typeface="Arial"/>
                <a:cs typeface="Arial"/>
                <a:sym typeface="Arial"/>
              </a:defRPr>
            </a:pPr>
            <a:r>
              <a:t>Hearing </a:t>
            </a:r>
            <a:r>
              <a:rPr b="0"/>
              <a:t>is the ability to sense </a:t>
            </a:r>
            <a:r>
              <a:t>sound</a:t>
            </a:r>
            <a:r>
              <a:rPr b="0"/>
              <a:t>, which consists of waves of pressure in air or water</a:t>
            </a:r>
            <a:endParaRPr b="0"/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number of pressure waves that occur in one second is called the </a:t>
            </a:r>
            <a:r>
              <a:rPr b="1"/>
              <a:t>frequency</a:t>
            </a:r>
            <a:r>
              <a:t> of the sound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perceive differences in sound frequency as different </a:t>
            </a:r>
            <a:r>
              <a:rPr b="1"/>
              <a:t>pitches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Virtually all animal pressure-sensing systems are based on the same mechanism, a mechanoreceptor cell that responds to pressure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Hearing: The Mammalian Ear</a:t>
            </a:r>
          </a:p>
        </p:txBody>
      </p:sp>
      <p:sp>
        <p:nvSpPr>
          <p:cNvPr id="301" name="Shape 301"/>
          <p:cNvSpPr/>
          <p:nvPr>
            <p:ph type="body" idx="4294967295"/>
          </p:nvPr>
        </p:nvSpPr>
        <p:spPr>
          <a:xfrm>
            <a:off x="221262" y="1815253"/>
            <a:ext cx="12480996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ear transduces sound waves into action potentials and sends the information to the brain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human ear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Is made up of the </a:t>
            </a:r>
            <a:r>
              <a:rPr b="1"/>
              <a:t>outer ear</a:t>
            </a:r>
            <a:r>
              <a:t>, </a:t>
            </a:r>
            <a:r>
              <a:rPr b="1"/>
              <a:t>middle ear</a:t>
            </a:r>
            <a:r>
              <a:t>, and </a:t>
            </a:r>
            <a:r>
              <a:rPr b="1"/>
              <a:t>inner ear</a:t>
            </a:r>
            <a:r>
              <a:t>, each separated from the others by a membrane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outer ear, which projects from the head, collects pressure waves and funnels them into the ear canal, where they strike the </a:t>
            </a:r>
            <a:r>
              <a:rPr b="1"/>
              <a:t>tympanic membrane</a:t>
            </a:r>
            <a:r>
              <a:t>, or eardrum, which separates the outer ear from the middle ear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Structure of the Human Ear</a:t>
            </a:r>
          </a:p>
        </p:txBody>
      </p:sp>
      <p:sp>
        <p:nvSpPr>
          <p:cNvPr id="304" name="Shape 304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tympanic membrane vibrates with the same frequency as the sound waves and passes the vibrations to three tiny bones called the </a:t>
            </a:r>
            <a:r>
              <a:rPr b="1"/>
              <a:t>ear ossicles</a:t>
            </a:r>
            <a:r>
              <a:t>, which vibrate against one another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last ossicle, the </a:t>
            </a:r>
            <a:r>
              <a:rPr b="1"/>
              <a:t>stapes</a:t>
            </a:r>
            <a:r>
              <a:t>, vibrates against the </a:t>
            </a:r>
            <a:r>
              <a:rPr b="1"/>
              <a:t>oval window</a:t>
            </a:r>
            <a:r>
              <a:t>—the membrane that separates the middle ear from the inner ear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response, the oval window generates waves in the fluid inside a chamber called the </a:t>
            </a:r>
            <a:r>
              <a:rPr b="1"/>
              <a:t>cochlea</a:t>
            </a:r>
            <a:endParaRPr b="1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Hair cells in the cochlea sense these pressure waves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47_04_human_ear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86"/>
          <a:stretch>
            <a:fillRect/>
          </a:stretch>
        </p:blipFill>
        <p:spPr>
          <a:xfrm>
            <a:off x="3201528" y="194168"/>
            <a:ext cx="6599486" cy="9141744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47.4</a:t>
            </a:r>
          </a:p>
        </p:txBody>
      </p:sp>
      <p:sp>
        <p:nvSpPr>
          <p:cNvPr id="308" name="Shape 308"/>
          <p:cNvSpPr/>
          <p:nvPr/>
        </p:nvSpPr>
        <p:spPr>
          <a:xfrm>
            <a:off x="4643504" y="1370470"/>
            <a:ext cx="611089" cy="43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Outer</a:t>
            </a:r>
          </a:p>
          <a:p>
            <a:pPr marL="650240" indent="-650240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ear</a:t>
            </a:r>
          </a:p>
        </p:txBody>
      </p:sp>
      <p:sp>
        <p:nvSpPr>
          <p:cNvPr id="309" name="Shape 309"/>
          <p:cNvSpPr/>
          <p:nvPr/>
        </p:nvSpPr>
        <p:spPr>
          <a:xfrm>
            <a:off x="5425874" y="1356924"/>
            <a:ext cx="712590" cy="43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Middle</a:t>
            </a:r>
          </a:p>
          <a:p>
            <a:pPr marL="650240" indent="-650240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ear</a:t>
            </a:r>
          </a:p>
        </p:txBody>
      </p:sp>
      <p:sp>
        <p:nvSpPr>
          <p:cNvPr id="310" name="Shape 310"/>
          <p:cNvSpPr/>
          <p:nvPr/>
        </p:nvSpPr>
        <p:spPr>
          <a:xfrm>
            <a:off x="6182174" y="1365955"/>
            <a:ext cx="565945" cy="43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Inner</a:t>
            </a:r>
          </a:p>
          <a:p>
            <a:pPr marL="650240" indent="-650240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ear</a:t>
            </a:r>
          </a:p>
        </p:txBody>
      </p:sp>
      <p:sp>
        <p:nvSpPr>
          <p:cNvPr id="311" name="Shape 311"/>
          <p:cNvSpPr/>
          <p:nvPr/>
        </p:nvSpPr>
        <p:spPr>
          <a:xfrm>
            <a:off x="7692693" y="2133600"/>
            <a:ext cx="904480" cy="656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Auditory</a:t>
            </a:r>
          </a:p>
          <a:p>
            <a:pPr marL="650240" indent="-650240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neurons</a:t>
            </a:r>
          </a:p>
          <a:p>
            <a:pPr marL="650240" indent="-650240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(to brain)</a:t>
            </a:r>
          </a:p>
        </p:txBody>
      </p:sp>
      <p:sp>
        <p:nvSpPr>
          <p:cNvPr id="312" name="Shape 312"/>
          <p:cNvSpPr/>
          <p:nvPr/>
        </p:nvSpPr>
        <p:spPr>
          <a:xfrm>
            <a:off x="7376159" y="3167662"/>
            <a:ext cx="803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Cochlea</a:t>
            </a:r>
          </a:p>
        </p:txBody>
      </p:sp>
      <p:sp>
        <p:nvSpPr>
          <p:cNvPr id="313" name="Shape 313"/>
          <p:cNvSpPr/>
          <p:nvPr/>
        </p:nvSpPr>
        <p:spPr>
          <a:xfrm>
            <a:off x="4635217" y="3752426"/>
            <a:ext cx="91638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Ear canal</a:t>
            </a:r>
          </a:p>
        </p:txBody>
      </p:sp>
      <p:sp>
        <p:nvSpPr>
          <p:cNvPr id="314" name="Shape 314"/>
          <p:cNvSpPr/>
          <p:nvPr/>
        </p:nvSpPr>
        <p:spPr>
          <a:xfrm>
            <a:off x="5944729" y="4269457"/>
            <a:ext cx="119886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Ear ossicles</a:t>
            </a:r>
          </a:p>
        </p:txBody>
      </p:sp>
      <p:sp>
        <p:nvSpPr>
          <p:cNvPr id="315" name="Shape 315"/>
          <p:cNvSpPr/>
          <p:nvPr/>
        </p:nvSpPr>
        <p:spPr>
          <a:xfrm>
            <a:off x="8590844" y="5222240"/>
            <a:ext cx="757635" cy="43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Oval</a:t>
            </a: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window</a:t>
            </a:r>
          </a:p>
        </p:txBody>
      </p:sp>
      <p:sp>
        <p:nvSpPr>
          <p:cNvPr id="316" name="Shape 316"/>
          <p:cNvSpPr/>
          <p:nvPr/>
        </p:nvSpPr>
        <p:spPr>
          <a:xfrm>
            <a:off x="7312941" y="6531750"/>
            <a:ext cx="67905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Stapes</a:t>
            </a:r>
          </a:p>
        </p:txBody>
      </p:sp>
      <p:sp>
        <p:nvSpPr>
          <p:cNvPr id="317" name="Shape 317"/>
          <p:cNvSpPr/>
          <p:nvPr/>
        </p:nvSpPr>
        <p:spPr>
          <a:xfrm>
            <a:off x="8726311" y="6664959"/>
            <a:ext cx="813892" cy="656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Sound</a:t>
            </a: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waves</a:t>
            </a: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(in fluid)</a:t>
            </a:r>
          </a:p>
        </p:txBody>
      </p:sp>
      <p:sp>
        <p:nvSpPr>
          <p:cNvPr id="318" name="Shape 318"/>
          <p:cNvSpPr/>
          <p:nvPr/>
        </p:nvSpPr>
        <p:spPr>
          <a:xfrm>
            <a:off x="8748889" y="7651608"/>
            <a:ext cx="80317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Cochlea</a:t>
            </a:r>
          </a:p>
        </p:txBody>
      </p:sp>
      <p:sp>
        <p:nvSpPr>
          <p:cNvPr id="319" name="Shape 319"/>
          <p:cNvSpPr/>
          <p:nvPr/>
        </p:nvSpPr>
        <p:spPr>
          <a:xfrm>
            <a:off x="7550008" y="7581617"/>
            <a:ext cx="950418" cy="43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Middle</a:t>
            </a: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ear cavity</a:t>
            </a:r>
          </a:p>
        </p:txBody>
      </p:sp>
      <p:sp>
        <p:nvSpPr>
          <p:cNvPr id="320" name="Shape 320"/>
          <p:cNvSpPr/>
          <p:nvPr/>
        </p:nvSpPr>
        <p:spPr>
          <a:xfrm>
            <a:off x="6156959" y="8742116"/>
            <a:ext cx="2086770" cy="43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Tympanic membrane</a:t>
            </a: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(eardrum)</a:t>
            </a:r>
          </a:p>
        </p:txBody>
      </p:sp>
      <p:sp>
        <p:nvSpPr>
          <p:cNvPr id="321" name="Shape 321"/>
          <p:cNvSpPr/>
          <p:nvPr/>
        </p:nvSpPr>
        <p:spPr>
          <a:xfrm>
            <a:off x="5463822" y="6818489"/>
            <a:ext cx="701180" cy="656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Sound</a:t>
            </a: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waves</a:t>
            </a: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(in air)</a:t>
            </a:r>
          </a:p>
        </p:txBody>
      </p:sp>
      <p:sp>
        <p:nvSpPr>
          <p:cNvPr id="322" name="Shape 322"/>
          <p:cNvSpPr/>
          <p:nvPr/>
        </p:nvSpPr>
        <p:spPr>
          <a:xfrm rot="5400000">
            <a:off x="4372186" y="798124"/>
            <a:ext cx="151272" cy="2284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153"/>
                  <a:pt x="10800" y="341"/>
                </a:cubicBezTo>
                <a:lnTo>
                  <a:pt x="10800" y="5613"/>
                </a:lnTo>
                <a:cubicBezTo>
                  <a:pt x="10800" y="5801"/>
                  <a:pt x="5965" y="5954"/>
                  <a:pt x="0" y="5954"/>
                </a:cubicBezTo>
                <a:cubicBezTo>
                  <a:pt x="5965" y="5954"/>
                  <a:pt x="10800" y="6107"/>
                  <a:pt x="10800" y="6295"/>
                </a:cubicBezTo>
                <a:lnTo>
                  <a:pt x="10800" y="21259"/>
                </a:lnTo>
                <a:cubicBezTo>
                  <a:pt x="10800" y="21447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3" name="Shape 323"/>
          <p:cNvSpPr/>
          <p:nvPr/>
        </p:nvSpPr>
        <p:spPr>
          <a:xfrm rot="5400000">
            <a:off x="5729111" y="1757679"/>
            <a:ext cx="151272" cy="356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1101"/>
                  <a:pt x="10800" y="2460"/>
                </a:cubicBezTo>
                <a:lnTo>
                  <a:pt x="10800" y="8339"/>
                </a:lnTo>
                <a:cubicBezTo>
                  <a:pt x="10800" y="9698"/>
                  <a:pt x="5965" y="10799"/>
                  <a:pt x="0" y="10799"/>
                </a:cubicBezTo>
                <a:cubicBezTo>
                  <a:pt x="5965" y="10799"/>
                  <a:pt x="10800" y="11900"/>
                  <a:pt x="10800" y="13259"/>
                </a:cubicBezTo>
                <a:lnTo>
                  <a:pt x="10800" y="19140"/>
                </a:lnTo>
                <a:cubicBezTo>
                  <a:pt x="10800" y="20499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4" name="Shape 324"/>
          <p:cNvSpPr/>
          <p:nvPr/>
        </p:nvSpPr>
        <p:spPr>
          <a:xfrm rot="5400000">
            <a:off x="6350000" y="1525128"/>
            <a:ext cx="151272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1101"/>
                  <a:pt x="10800" y="2460"/>
                </a:cubicBezTo>
                <a:lnTo>
                  <a:pt x="10800" y="7919"/>
                </a:lnTo>
                <a:cubicBezTo>
                  <a:pt x="10800" y="9278"/>
                  <a:pt x="5965" y="10379"/>
                  <a:pt x="0" y="10379"/>
                </a:cubicBezTo>
                <a:cubicBezTo>
                  <a:pt x="5965" y="10379"/>
                  <a:pt x="10800" y="11480"/>
                  <a:pt x="10800" y="12839"/>
                </a:cubicBezTo>
                <a:lnTo>
                  <a:pt x="10800" y="19140"/>
                </a:lnTo>
                <a:cubicBezTo>
                  <a:pt x="10800" y="20499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5" name="Shape 325"/>
          <p:cNvSpPr/>
          <p:nvPr/>
        </p:nvSpPr>
        <p:spPr>
          <a:xfrm>
            <a:off x="6547555" y="2804160"/>
            <a:ext cx="776677" cy="456072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6" name="Shape 326"/>
          <p:cNvSpPr/>
          <p:nvPr/>
        </p:nvSpPr>
        <p:spPr>
          <a:xfrm>
            <a:off x="5129671" y="3057031"/>
            <a:ext cx="1" cy="68636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7" name="Shape 327"/>
          <p:cNvSpPr/>
          <p:nvPr/>
        </p:nvSpPr>
        <p:spPr>
          <a:xfrm>
            <a:off x="6673991" y="4506524"/>
            <a:ext cx="63219" cy="60960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8" name="Shape 328"/>
          <p:cNvSpPr/>
          <p:nvPr/>
        </p:nvSpPr>
        <p:spPr>
          <a:xfrm flipH="1" flipV="1">
            <a:off x="6669475" y="4502008"/>
            <a:ext cx="487681" cy="77216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6669475" y="4502008"/>
            <a:ext cx="1512712" cy="163011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0" name="Shape 330"/>
          <p:cNvSpPr/>
          <p:nvPr/>
        </p:nvSpPr>
        <p:spPr>
          <a:xfrm flipV="1">
            <a:off x="8453119" y="5703146"/>
            <a:ext cx="230295" cy="27093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1" name="Shape 331"/>
          <p:cNvSpPr/>
          <p:nvPr/>
        </p:nvSpPr>
        <p:spPr>
          <a:xfrm flipH="1">
            <a:off x="8051235" y="6375964"/>
            <a:ext cx="149014" cy="23932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7107484" y="8006080"/>
            <a:ext cx="1" cy="74506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4827129" y="1097279"/>
            <a:ext cx="248356" cy="221264"/>
          </a:xfrm>
          <a:prstGeom prst="rect">
            <a:avLst/>
          </a:prstGeom>
          <a:solidFill>
            <a:srgbClr val="DAC1AD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5648959" y="1097279"/>
            <a:ext cx="248357" cy="221264"/>
          </a:xfrm>
          <a:prstGeom prst="rect">
            <a:avLst/>
          </a:prstGeom>
          <a:solidFill>
            <a:srgbClr val="B1ACD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6321777" y="1097279"/>
            <a:ext cx="248357" cy="221264"/>
          </a:xfrm>
          <a:prstGeom prst="rect">
            <a:avLst/>
          </a:prstGeom>
          <a:solidFill>
            <a:srgbClr val="CB7D71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Amplification of the Sound Waves</a:t>
            </a:r>
          </a:p>
        </p:txBody>
      </p:sp>
      <p:sp>
        <p:nvSpPr>
          <p:cNvPr id="340" name="Shape 340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Because the tympanic membrane is about 15 times larger than the oval window, the amount of vibration induced by sound waves is increased by a factor of 15 by passing through the middle ear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three ossicles further amplify the vibrations from the typmpanic membrane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overall effect is an amplification by a factor of 22 times, which stimulates the hair cells of the cochlea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 to Animal Sensory Systems</a:t>
            </a:r>
          </a:p>
        </p:txBody>
      </p:sp>
      <p:sp>
        <p:nvSpPr>
          <p:cNvPr id="158" name="Shape 158"/>
          <p:cNvSpPr/>
          <p:nvPr>
            <p:ph type="body" idx="4294967295"/>
          </p:nvPr>
        </p:nvSpPr>
        <p:spPr>
          <a:xfrm>
            <a:off x="205457" y="1837831"/>
            <a:ext cx="12535183" cy="7626774"/>
          </a:xfrm>
          <a:prstGeom prst="rect">
            <a:avLst/>
          </a:prstGeom>
        </p:spPr>
        <p:txBody>
          <a:bodyPr lIns="0" tIns="0" rIns="0" bIns="0" anchor="t"/>
          <a:lstStyle/>
          <a:p>
            <a:pPr marL="393229" indent="-393229" defTabSz="1300480">
              <a:spcBef>
                <a:spcPts val="6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Sensing changes in the environment and moving in response to this information is fundamental to how animals work</a:t>
            </a:r>
          </a:p>
          <a:p>
            <a:pPr marL="393229" indent="-393229" defTabSz="1300480">
              <a:spcBef>
                <a:spcPts val="6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Animals can generally detect five changes in the environment</a:t>
            </a:r>
          </a:p>
          <a:p>
            <a:pPr lvl="1" marL="962660" indent="-518160" defTabSz="1300480">
              <a:spcBef>
                <a:spcPts val="6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Smell</a:t>
            </a:r>
          </a:p>
          <a:p>
            <a:pPr lvl="1" marL="962660" indent="-518160" defTabSz="1300480">
              <a:spcBef>
                <a:spcPts val="6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Sound—hearing</a:t>
            </a:r>
          </a:p>
          <a:p>
            <a:pPr lvl="1" marL="962660" indent="-518160" defTabSz="1300480">
              <a:spcBef>
                <a:spcPts val="6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Sight</a:t>
            </a:r>
          </a:p>
          <a:p>
            <a:pPr lvl="1" marL="962660" indent="-518160" defTabSz="1300480">
              <a:spcBef>
                <a:spcPts val="6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Pressure</a:t>
            </a:r>
          </a:p>
          <a:p>
            <a:pPr lvl="1" marL="962660" indent="-518160" defTabSz="1300480">
              <a:spcBef>
                <a:spcPts val="6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Temperature changes</a:t>
            </a:r>
            <a:endParaRPr sz="3600"/>
          </a:p>
          <a:p>
            <a:pPr marL="393229" indent="-393229" defTabSz="1300480">
              <a:spcBef>
                <a:spcPts val="6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Special organs detect these changes and convey information to the central nervous system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Detecting the Frequency of Sounds</a:t>
            </a:r>
          </a:p>
        </p:txBody>
      </p:sp>
      <p:sp>
        <p:nvSpPr>
          <p:cNvPr id="343" name="Shape 343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cochlea has a set of internal membranes that divide it into three chambers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Hair cells form rows in the middle chamber</a:t>
            </a:r>
            <a:endParaRPr sz="2800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bottom of each hair cell connects to a structure called the </a:t>
            </a:r>
            <a:r>
              <a:rPr b="1"/>
              <a:t>basilar membrane</a:t>
            </a:r>
            <a:endParaRPr sz="1400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stereocilia of the hair cells also touch another smaller surface called the </a:t>
            </a:r>
            <a:r>
              <a:rPr b="1"/>
              <a:t>tectorial membrane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47_05_human_cochlea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603"/>
          <a:stretch>
            <a:fillRect/>
          </a:stretch>
        </p:blipFill>
        <p:spPr>
          <a:xfrm>
            <a:off x="3436337" y="194168"/>
            <a:ext cx="6129868" cy="9121424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47.5</a:t>
            </a:r>
          </a:p>
        </p:txBody>
      </p:sp>
      <p:sp>
        <p:nvSpPr>
          <p:cNvPr id="347" name="Shape 347"/>
          <p:cNvSpPr/>
          <p:nvPr/>
        </p:nvSpPr>
        <p:spPr>
          <a:xfrm>
            <a:off x="3495039" y="232550"/>
            <a:ext cx="2462511" cy="72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(a)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The middle chamber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of the fluid-filled cochlea</a:t>
            </a: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contains hair cells.</a:t>
            </a:r>
          </a:p>
        </p:txBody>
      </p:sp>
      <p:sp>
        <p:nvSpPr>
          <p:cNvPr id="348" name="Shape 348"/>
          <p:cNvSpPr/>
          <p:nvPr/>
        </p:nvSpPr>
        <p:spPr>
          <a:xfrm>
            <a:off x="8416995" y="1171786"/>
            <a:ext cx="70436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Cochlea</a:t>
            </a:r>
          </a:p>
        </p:txBody>
      </p:sp>
      <p:sp>
        <p:nvSpPr>
          <p:cNvPr id="349" name="Shape 349"/>
          <p:cNvSpPr/>
          <p:nvPr/>
        </p:nvSpPr>
        <p:spPr>
          <a:xfrm>
            <a:off x="8426026" y="1596248"/>
            <a:ext cx="793007" cy="58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Auditory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nerve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(to brain)</a:t>
            </a:r>
          </a:p>
        </p:txBody>
      </p:sp>
      <p:sp>
        <p:nvSpPr>
          <p:cNvPr id="350" name="Shape 350"/>
          <p:cNvSpPr/>
          <p:nvPr/>
        </p:nvSpPr>
        <p:spPr>
          <a:xfrm>
            <a:off x="8423768" y="3517617"/>
            <a:ext cx="1039913" cy="58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Neurons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(of auditory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nerve)</a:t>
            </a:r>
          </a:p>
        </p:txBody>
      </p:sp>
      <p:sp>
        <p:nvSpPr>
          <p:cNvPr id="351" name="Shape 351"/>
          <p:cNvSpPr/>
          <p:nvPr/>
        </p:nvSpPr>
        <p:spPr>
          <a:xfrm>
            <a:off x="3519875" y="2847057"/>
            <a:ext cx="911424" cy="58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Three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fluid-filled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chambers</a:t>
            </a:r>
          </a:p>
        </p:txBody>
      </p:sp>
      <p:sp>
        <p:nvSpPr>
          <p:cNvPr id="352" name="Shape 352"/>
          <p:cNvSpPr/>
          <p:nvPr/>
        </p:nvSpPr>
        <p:spPr>
          <a:xfrm>
            <a:off x="3515359" y="3720817"/>
            <a:ext cx="911946" cy="390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Tectorial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membrane</a:t>
            </a:r>
          </a:p>
        </p:txBody>
      </p:sp>
      <p:sp>
        <p:nvSpPr>
          <p:cNvPr id="353" name="Shape 353"/>
          <p:cNvSpPr/>
          <p:nvPr/>
        </p:nvSpPr>
        <p:spPr>
          <a:xfrm>
            <a:off x="3513102" y="4364284"/>
            <a:ext cx="80342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Hair cells</a:t>
            </a:r>
          </a:p>
        </p:txBody>
      </p:sp>
      <p:sp>
        <p:nvSpPr>
          <p:cNvPr id="354" name="Shape 354"/>
          <p:cNvSpPr/>
          <p:nvPr/>
        </p:nvSpPr>
        <p:spPr>
          <a:xfrm>
            <a:off x="7559040" y="6213404"/>
            <a:ext cx="91203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Stereocilia</a:t>
            </a:r>
          </a:p>
        </p:txBody>
      </p:sp>
      <p:sp>
        <p:nvSpPr>
          <p:cNvPr id="355" name="Shape 355"/>
          <p:cNvSpPr/>
          <p:nvPr/>
        </p:nvSpPr>
        <p:spPr>
          <a:xfrm>
            <a:off x="3761457" y="6430151"/>
            <a:ext cx="1043212" cy="47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Tectorial</a:t>
            </a:r>
          </a:p>
          <a:p>
            <a:pPr marL="650240" indent="-650240" algn="l" defTabSz="1300480">
              <a:lnSpc>
                <a:spcPct val="95000"/>
              </a:lnSpc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membrane</a:t>
            </a:r>
          </a:p>
        </p:txBody>
      </p:sp>
      <p:sp>
        <p:nvSpPr>
          <p:cNvPr id="356" name="Shape 356"/>
          <p:cNvSpPr/>
          <p:nvPr/>
        </p:nvSpPr>
        <p:spPr>
          <a:xfrm>
            <a:off x="3770488" y="7301653"/>
            <a:ext cx="941029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sz="1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Hair cells</a:t>
            </a:r>
          </a:p>
        </p:txBody>
      </p:sp>
      <p:sp>
        <p:nvSpPr>
          <p:cNvPr id="357" name="Shape 357"/>
          <p:cNvSpPr/>
          <p:nvPr/>
        </p:nvSpPr>
        <p:spPr>
          <a:xfrm>
            <a:off x="3768231" y="9060462"/>
            <a:ext cx="1783929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sz="1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Basilar membrane</a:t>
            </a:r>
          </a:p>
        </p:txBody>
      </p:sp>
      <p:sp>
        <p:nvSpPr>
          <p:cNvPr id="358" name="Shape 358"/>
          <p:cNvSpPr/>
          <p:nvPr/>
        </p:nvSpPr>
        <p:spPr>
          <a:xfrm>
            <a:off x="6269848" y="9053689"/>
            <a:ext cx="225542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Axons of sensory neurons</a:t>
            </a:r>
          </a:p>
        </p:txBody>
      </p:sp>
      <p:sp>
        <p:nvSpPr>
          <p:cNvPr id="359" name="Shape 359"/>
          <p:cNvSpPr/>
          <p:nvPr/>
        </p:nvSpPr>
        <p:spPr>
          <a:xfrm>
            <a:off x="3481493" y="5671537"/>
            <a:ext cx="2915345" cy="50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(b)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Hair cells are sandwiched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lnSpc>
                <a:spcPct val="95000"/>
              </a:lnSpc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between membranes.</a:t>
            </a:r>
          </a:p>
        </p:txBody>
      </p:sp>
      <p:sp>
        <p:nvSpPr>
          <p:cNvPr id="360" name="Shape 360"/>
          <p:cNvSpPr/>
          <p:nvPr/>
        </p:nvSpPr>
        <p:spPr>
          <a:xfrm flipV="1">
            <a:off x="7527431" y="1295964"/>
            <a:ext cx="835378" cy="12643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7988017" y="1684302"/>
            <a:ext cx="410917" cy="451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4524586" y="3197013"/>
            <a:ext cx="857957" cy="30254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4398150" y="3838222"/>
            <a:ext cx="1205655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4" name="Shape 364"/>
          <p:cNvSpPr/>
          <p:nvPr/>
        </p:nvSpPr>
        <p:spPr>
          <a:xfrm flipV="1">
            <a:off x="4452337" y="3942080"/>
            <a:ext cx="1155983" cy="541867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4791004" y="6524977"/>
            <a:ext cx="1155983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" name="Shape 366"/>
          <p:cNvSpPr/>
          <p:nvPr/>
        </p:nvSpPr>
        <p:spPr>
          <a:xfrm flipV="1">
            <a:off x="6678506" y="6362418"/>
            <a:ext cx="835379" cy="31608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" name="Shape 367"/>
          <p:cNvSpPr/>
          <p:nvPr/>
        </p:nvSpPr>
        <p:spPr>
          <a:xfrm flipH="1">
            <a:off x="6990080" y="6362417"/>
            <a:ext cx="523805" cy="39285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4840675" y="7405510"/>
            <a:ext cx="1467557" cy="30254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9" name="Shape 369"/>
          <p:cNvSpPr/>
          <p:nvPr/>
        </p:nvSpPr>
        <p:spPr>
          <a:xfrm flipH="1" flipV="1">
            <a:off x="4836160" y="7405511"/>
            <a:ext cx="1115343" cy="40188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0" name="Shape 370"/>
          <p:cNvSpPr/>
          <p:nvPr/>
        </p:nvSpPr>
        <p:spPr>
          <a:xfrm flipV="1">
            <a:off x="5247075" y="8669867"/>
            <a:ext cx="307059" cy="41091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6412088" y="8335715"/>
            <a:ext cx="58703" cy="74958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2" name="Shape 372"/>
          <p:cNvSpPr/>
          <p:nvPr/>
        </p:nvSpPr>
        <p:spPr>
          <a:xfrm flipV="1">
            <a:off x="6470791" y="8313137"/>
            <a:ext cx="45156" cy="77216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3499555" y="6443697"/>
            <a:ext cx="212232" cy="198686"/>
          </a:xfrm>
          <a:prstGeom prst="rect">
            <a:avLst/>
          </a:prstGeom>
          <a:solidFill>
            <a:srgbClr val="B1ABD7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3499555" y="7319715"/>
            <a:ext cx="212232" cy="198685"/>
          </a:xfrm>
          <a:prstGeom prst="rect">
            <a:avLst/>
          </a:prstGeom>
          <a:solidFill>
            <a:srgbClr val="D06247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3513102" y="9076266"/>
            <a:ext cx="212232" cy="198686"/>
          </a:xfrm>
          <a:prstGeom prst="rect">
            <a:avLst/>
          </a:prstGeom>
          <a:solidFill>
            <a:srgbClr val="6DCFF6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Cochlea Detects the Frequency of Sounds</a:t>
            </a:r>
          </a:p>
        </p:txBody>
      </p:sp>
      <p:sp>
        <p:nvSpPr>
          <p:cNvPr id="380" name="Shape 380"/>
          <p:cNvSpPr/>
          <p:nvPr>
            <p:ph type="body" idx="4294967295"/>
          </p:nvPr>
        </p:nvSpPr>
        <p:spPr>
          <a:xfrm>
            <a:off x="194168" y="1819768"/>
            <a:ext cx="12128783" cy="7536464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basilar membrane varies in stiffness, and sounds of different frequencies cause the membrane to vibrate maximally in specific spots along its length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Resulting in the bending of hair-cell stereocilia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Thus hair cells in particular places on the membrane respond to certain frequencies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These differences are interpreted by the brain as different pitches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Cochlea Detects the Frequency of Sounds</a:t>
            </a:r>
          </a:p>
        </p:txBody>
      </p:sp>
      <p:sp>
        <p:nvSpPr>
          <p:cNvPr id="383" name="Shape 383"/>
          <p:cNvSpPr/>
          <p:nvPr>
            <p:ph type="body" idx="4294967295"/>
          </p:nvPr>
        </p:nvSpPr>
        <p:spPr>
          <a:xfrm>
            <a:off x="194168" y="1819768"/>
            <a:ext cx="12128783" cy="6741726"/>
          </a:xfrm>
          <a:prstGeom prst="rect">
            <a:avLst/>
          </a:prstGeom>
        </p:spPr>
        <p:txBody>
          <a:bodyPr lIns="0" tIns="0" rIns="0" bIns="0" anchor="t"/>
          <a:lstStyle>
            <a:lvl1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lvl1pPr>
            <a:lvl2pPr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Complex sounds contain a wide variety of frequencies and trigger particular combinations of hair cells</a:t>
            </a:r>
          </a:p>
          <a:p>
            <a:pPr lvl="1"/>
            <a:r>
              <a:t>Through experience, the brain learns which frequency combinations represent certain sounds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47_06_basilar_membrane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132"/>
          <a:stretch>
            <a:fillRect/>
          </a:stretch>
        </p:blipFill>
        <p:spPr>
          <a:xfrm>
            <a:off x="1833315" y="1056639"/>
            <a:ext cx="9338170" cy="740099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47.6</a:t>
            </a:r>
          </a:p>
        </p:txBody>
      </p:sp>
      <p:sp>
        <p:nvSpPr>
          <p:cNvPr id="387" name="Shape 387"/>
          <p:cNvSpPr/>
          <p:nvPr/>
        </p:nvSpPr>
        <p:spPr>
          <a:xfrm>
            <a:off x="7848035" y="3016391"/>
            <a:ext cx="1099605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Cochlea</a:t>
            </a:r>
          </a:p>
        </p:txBody>
      </p:sp>
      <p:sp>
        <p:nvSpPr>
          <p:cNvPr id="388" name="Shape 388"/>
          <p:cNvSpPr/>
          <p:nvPr/>
        </p:nvSpPr>
        <p:spPr>
          <a:xfrm>
            <a:off x="3980462" y="1390790"/>
            <a:ext cx="1720342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Oval window</a:t>
            </a:r>
          </a:p>
        </p:txBody>
      </p:sp>
      <p:sp>
        <p:nvSpPr>
          <p:cNvPr id="389" name="Shape 389"/>
          <p:cNvSpPr/>
          <p:nvPr/>
        </p:nvSpPr>
        <p:spPr>
          <a:xfrm>
            <a:off x="2149404" y="3492782"/>
            <a:ext cx="2217751" cy="949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Base of cochlea</a:t>
            </a:r>
          </a:p>
          <a:p>
            <a: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(near oval</a:t>
            </a:r>
          </a:p>
          <a:p>
            <a: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window)</a:t>
            </a:r>
          </a:p>
        </p:txBody>
      </p:sp>
      <p:sp>
        <p:nvSpPr>
          <p:cNvPr id="390" name="Shape 390"/>
          <p:cNvSpPr/>
          <p:nvPr/>
        </p:nvSpPr>
        <p:spPr>
          <a:xfrm>
            <a:off x="5511235" y="4452337"/>
            <a:ext cx="2310657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Uncoiled cochlea</a:t>
            </a:r>
          </a:p>
        </p:txBody>
      </p:sp>
      <p:sp>
        <p:nvSpPr>
          <p:cNvPr id="391" name="Shape 391"/>
          <p:cNvSpPr/>
          <p:nvPr/>
        </p:nvSpPr>
        <p:spPr>
          <a:xfrm>
            <a:off x="1896533" y="6405315"/>
            <a:ext cx="1286372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20,000 Hz</a:t>
            </a:r>
          </a:p>
        </p:txBody>
      </p:sp>
      <p:sp>
        <p:nvSpPr>
          <p:cNvPr id="392" name="Shape 392"/>
          <p:cNvSpPr/>
          <p:nvPr/>
        </p:nvSpPr>
        <p:spPr>
          <a:xfrm>
            <a:off x="4599093" y="6400800"/>
            <a:ext cx="1053357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2000 Hz</a:t>
            </a:r>
          </a:p>
        </p:txBody>
      </p:sp>
      <p:sp>
        <p:nvSpPr>
          <p:cNvPr id="393" name="Shape 393"/>
          <p:cNvSpPr/>
          <p:nvPr/>
        </p:nvSpPr>
        <p:spPr>
          <a:xfrm>
            <a:off x="7279075" y="6398542"/>
            <a:ext cx="897968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200 Hz</a:t>
            </a:r>
          </a:p>
        </p:txBody>
      </p:sp>
      <p:sp>
        <p:nvSpPr>
          <p:cNvPr id="394" name="Shape 394"/>
          <p:cNvSpPr/>
          <p:nvPr/>
        </p:nvSpPr>
        <p:spPr>
          <a:xfrm>
            <a:off x="9945511" y="6405315"/>
            <a:ext cx="742579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 Hz</a:t>
            </a:r>
          </a:p>
        </p:txBody>
      </p:sp>
      <p:sp>
        <p:nvSpPr>
          <p:cNvPr id="395" name="Shape 395"/>
          <p:cNvSpPr/>
          <p:nvPr/>
        </p:nvSpPr>
        <p:spPr>
          <a:xfrm>
            <a:off x="2878666" y="4964853"/>
            <a:ext cx="2435350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200">
                <a:solidFill>
                  <a:srgbClr val="018BC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Basilar membrane</a:t>
            </a:r>
          </a:p>
        </p:txBody>
      </p:sp>
      <p:sp>
        <p:nvSpPr>
          <p:cNvPr id="396" name="Shape 396"/>
          <p:cNvSpPr/>
          <p:nvPr/>
        </p:nvSpPr>
        <p:spPr>
          <a:xfrm>
            <a:off x="2059093" y="7116515"/>
            <a:ext cx="2978188" cy="12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2200">
                <a:solidFill>
                  <a:srgbClr val="018B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Narrow </a:t>
            </a:r>
            <a:r>
              <a:rPr>
                <a:solidFill>
                  <a:srgbClr val="808080"/>
                </a:solidFill>
              </a:rPr>
              <a:t>part of basilar</a:t>
            </a:r>
            <a:endParaRPr>
              <a:solidFill>
                <a:srgbClr val="808080"/>
              </a:solidFill>
            </a:endParaRPr>
          </a:p>
          <a:p>
            <a:pPr marL="650240" indent="-650240" algn="l" defTabSz="1300480">
              <a:lnSpc>
                <a:spcPct val="95000"/>
              </a:lnSpc>
              <a:defRPr b="1" sz="2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membrane is</a:t>
            </a:r>
            <a:r>
              <a:rPr>
                <a:solidFill>
                  <a:srgbClr val="018BCA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stiff</a:t>
            </a:r>
            <a:r>
              <a:t>—</a:t>
            </a:r>
            <a:endParaRPr>
              <a:solidFill>
                <a:srgbClr val="018BCA"/>
              </a:solidFill>
            </a:endParaRPr>
          </a:p>
          <a:p>
            <a:pPr marL="650240" indent="-650240" algn="l" defTabSz="1300480">
              <a:lnSpc>
                <a:spcPct val="95000"/>
              </a:lnSpc>
              <a:defRPr b="1" sz="2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vibrates in response</a:t>
            </a:r>
          </a:p>
          <a:p>
            <a:pPr marL="650240" indent="-650240" algn="l" defTabSz="1300480">
              <a:lnSpc>
                <a:spcPct val="95000"/>
              </a:lnSpc>
              <a:defRPr b="1" sz="2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</a:t>
            </a:r>
            <a:r>
              <a:rPr>
                <a:solidFill>
                  <a:srgbClr val="018BCA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high frequencies</a:t>
            </a:r>
          </a:p>
        </p:txBody>
      </p:sp>
      <p:sp>
        <p:nvSpPr>
          <p:cNvPr id="397" name="Shape 397"/>
          <p:cNvSpPr/>
          <p:nvPr/>
        </p:nvSpPr>
        <p:spPr>
          <a:xfrm>
            <a:off x="7899964" y="7114258"/>
            <a:ext cx="3133850" cy="12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2200">
                <a:solidFill>
                  <a:srgbClr val="018B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Wide </a:t>
            </a:r>
            <a:r>
              <a:rPr>
                <a:solidFill>
                  <a:srgbClr val="808080"/>
                </a:solidFill>
              </a:rPr>
              <a:t>part of basilar</a:t>
            </a:r>
            <a:endParaRPr>
              <a:solidFill>
                <a:srgbClr val="808080"/>
              </a:solidFill>
            </a:endParaRPr>
          </a:p>
          <a:p>
            <a:pPr marL="650240" indent="-650240" algn="l" defTabSz="1300480">
              <a:lnSpc>
                <a:spcPct val="95000"/>
              </a:lnSpc>
              <a:defRPr b="1" sz="2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membrane is</a:t>
            </a:r>
            <a:r>
              <a:rPr>
                <a:solidFill>
                  <a:srgbClr val="018BCA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flexible</a:t>
            </a:r>
            <a:r>
              <a:t>—</a:t>
            </a:r>
            <a:endParaRPr>
              <a:solidFill>
                <a:srgbClr val="018BCA"/>
              </a:solidFill>
            </a:endParaRPr>
          </a:p>
          <a:p>
            <a:pPr marL="650240" indent="-650240" algn="l" defTabSz="1300480">
              <a:lnSpc>
                <a:spcPct val="95000"/>
              </a:lnSpc>
              <a:defRPr b="1" sz="2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vibrates in response</a:t>
            </a:r>
          </a:p>
          <a:p>
            <a:pPr marL="650240" indent="-650240" algn="l" defTabSz="1300480">
              <a:lnSpc>
                <a:spcPct val="95000"/>
              </a:lnSpc>
              <a:defRPr b="1" sz="2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</a:t>
            </a:r>
            <a:r>
              <a:rPr>
                <a:solidFill>
                  <a:srgbClr val="018BCA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low frequencies</a:t>
            </a:r>
          </a:p>
        </p:txBody>
      </p:sp>
      <p:sp>
        <p:nvSpPr>
          <p:cNvPr id="398" name="Shape 398"/>
          <p:cNvSpPr/>
          <p:nvPr/>
        </p:nvSpPr>
        <p:spPr>
          <a:xfrm>
            <a:off x="2070382" y="7064586"/>
            <a:ext cx="2957690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9" name="Shape 399"/>
          <p:cNvSpPr/>
          <p:nvPr/>
        </p:nvSpPr>
        <p:spPr>
          <a:xfrm>
            <a:off x="7893191" y="7064586"/>
            <a:ext cx="3185725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2790613" y="5538329"/>
            <a:ext cx="596054" cy="1542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6283"/>
                  <a:pt x="21600" y="14033"/>
                </a:cubicBezTo>
                <a:cubicBezTo>
                  <a:pt x="21600" y="16715"/>
                  <a:pt x="20417" y="19341"/>
                  <a:pt x="18191" y="21600"/>
                </a:cubicBezTo>
              </a:path>
            </a:pathLst>
          </a:custGeom>
          <a:ln w="25400">
            <a:solidFill>
              <a:srgbClr val="808080"/>
            </a:solidFill>
            <a:prstDash val="sysDot"/>
            <a:headEnd type="triangle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1" name="Shape 401"/>
          <p:cNvSpPr/>
          <p:nvPr/>
        </p:nvSpPr>
        <p:spPr>
          <a:xfrm flipH="1" rot="224106">
            <a:off x="9300192" y="5502765"/>
            <a:ext cx="726947" cy="1596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7" h="21600" fill="norm" stroke="1" extrusionOk="0">
                <a:moveTo>
                  <a:pt x="0" y="0"/>
                </a:moveTo>
                <a:cubicBezTo>
                  <a:pt x="13212" y="3356"/>
                  <a:pt x="21600" y="12128"/>
                  <a:pt x="20654" y="21600"/>
                </a:cubicBezTo>
              </a:path>
            </a:pathLst>
          </a:custGeom>
          <a:ln w="25400">
            <a:solidFill>
              <a:srgbClr val="808080"/>
            </a:solidFill>
            <a:prstDash val="sysDot"/>
            <a:headEnd type="triangle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10340622" y="5409635"/>
            <a:ext cx="1" cy="97536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" name="Shape 403"/>
          <p:cNvSpPr/>
          <p:nvPr/>
        </p:nvSpPr>
        <p:spPr>
          <a:xfrm flipV="1">
            <a:off x="7739661" y="5400604"/>
            <a:ext cx="1" cy="1011486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5138702" y="5400604"/>
            <a:ext cx="1" cy="984392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5" name="Shape 405"/>
          <p:cNvSpPr/>
          <p:nvPr/>
        </p:nvSpPr>
        <p:spPr>
          <a:xfrm>
            <a:off x="2537742" y="5409635"/>
            <a:ext cx="1" cy="97536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5536071" y="1711395"/>
            <a:ext cx="458329" cy="880534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Sensory Worlds: What Do Other Animals Hear?</a:t>
            </a:r>
          </a:p>
        </p:txBody>
      </p:sp>
      <p:sp>
        <p:nvSpPr>
          <p:cNvPr id="411" name="Shape 411"/>
          <p:cNvSpPr/>
          <p:nvPr>
            <p:ph type="body" idx="4294967295"/>
          </p:nvPr>
        </p:nvSpPr>
        <p:spPr>
          <a:xfrm>
            <a:off x="205458" y="1819768"/>
            <a:ext cx="12401973" cy="7649353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Compared with the hearing of many mammals, human hearing is not particularly acute</a:t>
            </a:r>
          </a:p>
          <a:p>
            <a:pPr lvl="1" marL="837729" indent="-393229" defTabSz="1300480">
              <a:spcBef>
                <a:spcPts val="900"/>
              </a:spcBef>
              <a:buClr>
                <a:srgbClr val="9D002D"/>
              </a:buClr>
              <a:buSzPct val="100000"/>
              <a:buChar char="–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Humans can hear sounds between 20 Hz and 20,000 Hz (20 kHz)</a:t>
            </a:r>
            <a:endParaRPr sz="3600"/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Elephants use infrasounds</a:t>
            </a:r>
            <a:r>
              <a:rPr b="1"/>
              <a:t> </a:t>
            </a:r>
            <a:r>
              <a:t>(sound frequencies too low for humans to hear) to communicate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Bats use ultrasonic sounds (sound frequencies too high for humans to hear) to </a:t>
            </a:r>
            <a:r>
              <a:rPr b="1"/>
              <a:t>echolocate </a:t>
            </a:r>
            <a:r>
              <a:t>(navigate by sound)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Hair cells in the lateral line system allow fishes and amphibians to sense pressure changes in water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47_07_bat_sonar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324"/>
          <a:stretch>
            <a:fillRect/>
          </a:stretch>
        </p:blipFill>
        <p:spPr>
          <a:xfrm>
            <a:off x="1779128" y="1277902"/>
            <a:ext cx="9444286" cy="6958472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47.7</a:t>
            </a:r>
          </a:p>
        </p:txBody>
      </p:sp>
      <p:sp>
        <p:nvSpPr>
          <p:cNvPr id="415" name="Shape 415"/>
          <p:cNvSpPr/>
          <p:nvPr/>
        </p:nvSpPr>
        <p:spPr>
          <a:xfrm>
            <a:off x="2427110" y="7213600"/>
            <a:ext cx="1418532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Bat sonar</a:t>
            </a:r>
          </a:p>
        </p:txBody>
      </p:sp>
      <p:sp>
        <p:nvSpPr>
          <p:cNvPr id="416" name="Shape 416"/>
          <p:cNvSpPr/>
          <p:nvPr/>
        </p:nvSpPr>
        <p:spPr>
          <a:xfrm>
            <a:off x="2413564" y="7647093"/>
            <a:ext cx="3450630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Returning sound waves</a:t>
            </a:r>
          </a:p>
        </p:txBody>
      </p:sp>
      <p:sp>
        <p:nvSpPr>
          <p:cNvPr id="417" name="Shape 417"/>
          <p:cNvSpPr/>
          <p:nvPr/>
        </p:nvSpPr>
        <p:spPr>
          <a:xfrm>
            <a:off x="2047804" y="7236177"/>
            <a:ext cx="300285" cy="288997"/>
          </a:xfrm>
          <a:prstGeom prst="rect">
            <a:avLst/>
          </a:prstGeom>
          <a:solidFill>
            <a:srgbClr val="F3664A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2059093" y="7671928"/>
            <a:ext cx="300285" cy="2889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Lateral Line System in Fish and Amphibians</a:t>
            </a:r>
          </a:p>
        </p:txBody>
      </p:sp>
      <p:sp>
        <p:nvSpPr>
          <p:cNvPr id="423" name="Shape 423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Fish and larval amphibians have a </a:t>
            </a:r>
            <a:r>
              <a:rPr b="1"/>
              <a:t>lateral line </a:t>
            </a:r>
            <a:r>
              <a:t>that detects changes in pressure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lateral line contains hair cells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bending of the cilia produce an action potential in the sensory neurons to the brain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Aquatic animals get information about pressure changes at specific points along the head and body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47_08_lateral_line_system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497"/>
          <a:stretch>
            <a:fillRect/>
          </a:stretch>
        </p:blipFill>
        <p:spPr>
          <a:xfrm>
            <a:off x="422204" y="2700302"/>
            <a:ext cx="12158135" cy="411367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47.8</a:t>
            </a:r>
          </a:p>
        </p:txBody>
      </p:sp>
      <p:sp>
        <p:nvSpPr>
          <p:cNvPr id="427" name="Shape 427"/>
          <p:cNvSpPr/>
          <p:nvPr/>
        </p:nvSpPr>
        <p:spPr>
          <a:xfrm>
            <a:off x="492195" y="2727395"/>
            <a:ext cx="3985420" cy="43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(a)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The lateral line system consists of a series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of canals running along the head and body.</a:t>
            </a:r>
          </a:p>
        </p:txBody>
      </p:sp>
      <p:sp>
        <p:nvSpPr>
          <p:cNvPr id="428" name="Shape 428"/>
          <p:cNvSpPr/>
          <p:nvPr/>
        </p:nvSpPr>
        <p:spPr>
          <a:xfrm>
            <a:off x="5484142" y="2736426"/>
            <a:ext cx="4560752" cy="43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(b)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Water enters the canals through pores and bends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kinocilia on hair cells, activating sensory neurons.</a:t>
            </a:r>
          </a:p>
        </p:txBody>
      </p:sp>
      <p:sp>
        <p:nvSpPr>
          <p:cNvPr id="429" name="Shape 429"/>
          <p:cNvSpPr/>
          <p:nvPr/>
        </p:nvSpPr>
        <p:spPr>
          <a:xfrm>
            <a:off x="5639929" y="3481493"/>
            <a:ext cx="35150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Pore</a:t>
            </a:r>
          </a:p>
        </p:txBody>
      </p:sp>
      <p:sp>
        <p:nvSpPr>
          <p:cNvPr id="430" name="Shape 430"/>
          <p:cNvSpPr/>
          <p:nvPr/>
        </p:nvSpPr>
        <p:spPr>
          <a:xfrm>
            <a:off x="6396284" y="4136248"/>
            <a:ext cx="43046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Water</a:t>
            </a:r>
          </a:p>
        </p:txBody>
      </p:sp>
      <p:sp>
        <p:nvSpPr>
          <p:cNvPr id="431" name="Shape 431"/>
          <p:cNvSpPr/>
          <p:nvPr/>
        </p:nvSpPr>
        <p:spPr>
          <a:xfrm>
            <a:off x="6590453" y="3479235"/>
            <a:ext cx="124938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Lateral line canal</a:t>
            </a:r>
          </a:p>
        </p:txBody>
      </p:sp>
      <p:sp>
        <p:nvSpPr>
          <p:cNvPr id="432" name="Shape 432"/>
          <p:cNvSpPr/>
          <p:nvPr/>
        </p:nvSpPr>
        <p:spPr>
          <a:xfrm>
            <a:off x="7290364" y="4088835"/>
            <a:ext cx="43046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Water</a:t>
            </a:r>
          </a:p>
        </p:txBody>
      </p:sp>
      <p:sp>
        <p:nvSpPr>
          <p:cNvPr id="433" name="Shape 433"/>
          <p:cNvSpPr/>
          <p:nvPr/>
        </p:nvSpPr>
        <p:spPr>
          <a:xfrm>
            <a:off x="8265724" y="5985368"/>
            <a:ext cx="43634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Nerve</a:t>
            </a:r>
          </a:p>
        </p:txBody>
      </p:sp>
      <p:sp>
        <p:nvSpPr>
          <p:cNvPr id="434" name="Shape 434"/>
          <p:cNvSpPr/>
          <p:nvPr/>
        </p:nvSpPr>
        <p:spPr>
          <a:xfrm>
            <a:off x="8229600" y="3465688"/>
            <a:ext cx="690464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Hair cells</a:t>
            </a:r>
          </a:p>
        </p:txBody>
      </p:sp>
      <p:sp>
        <p:nvSpPr>
          <p:cNvPr id="435" name="Shape 435"/>
          <p:cNvSpPr/>
          <p:nvPr/>
        </p:nvSpPr>
        <p:spPr>
          <a:xfrm>
            <a:off x="11623040" y="3499555"/>
            <a:ext cx="529134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Cupula</a:t>
            </a:r>
          </a:p>
        </p:txBody>
      </p:sp>
      <p:sp>
        <p:nvSpPr>
          <p:cNvPr id="436" name="Shape 436"/>
          <p:cNvSpPr/>
          <p:nvPr/>
        </p:nvSpPr>
        <p:spPr>
          <a:xfrm>
            <a:off x="11632071" y="3901440"/>
            <a:ext cx="791667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Kinocilium</a:t>
            </a:r>
          </a:p>
        </p:txBody>
      </p:sp>
      <p:sp>
        <p:nvSpPr>
          <p:cNvPr id="437" name="Shape 437"/>
          <p:cNvSpPr/>
          <p:nvPr/>
        </p:nvSpPr>
        <p:spPr>
          <a:xfrm>
            <a:off x="11629813" y="4407182"/>
            <a:ext cx="78355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Stereocilia</a:t>
            </a:r>
          </a:p>
        </p:txBody>
      </p:sp>
      <p:sp>
        <p:nvSpPr>
          <p:cNvPr id="438" name="Shape 438"/>
          <p:cNvSpPr/>
          <p:nvPr/>
        </p:nvSpPr>
        <p:spPr>
          <a:xfrm>
            <a:off x="11616266" y="4741333"/>
            <a:ext cx="351509" cy="34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Hair</a:t>
            </a:r>
          </a:p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cell</a:t>
            </a:r>
          </a:p>
        </p:txBody>
      </p:sp>
      <p:sp>
        <p:nvSpPr>
          <p:cNvPr id="439" name="Shape 439"/>
          <p:cNvSpPr/>
          <p:nvPr/>
        </p:nvSpPr>
        <p:spPr>
          <a:xfrm>
            <a:off x="11625298" y="5339644"/>
            <a:ext cx="656457" cy="34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Sensory</a:t>
            </a:r>
          </a:p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neuron</a:t>
            </a:r>
          </a:p>
        </p:txBody>
      </p:sp>
      <p:sp>
        <p:nvSpPr>
          <p:cNvPr id="440" name="Shape 440"/>
          <p:cNvSpPr/>
          <p:nvPr/>
        </p:nvSpPr>
        <p:spPr>
          <a:xfrm>
            <a:off x="5811520" y="3671146"/>
            <a:ext cx="1" cy="939237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7247466" y="3666631"/>
            <a:ext cx="1" cy="1052125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8579555" y="3657599"/>
            <a:ext cx="1" cy="1006970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3" name="Shape 443"/>
          <p:cNvSpPr/>
          <p:nvPr/>
        </p:nvSpPr>
        <p:spPr>
          <a:xfrm>
            <a:off x="8498275" y="5247075"/>
            <a:ext cx="1" cy="713459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4" name="Shape 444"/>
          <p:cNvSpPr/>
          <p:nvPr/>
        </p:nvSpPr>
        <p:spPr>
          <a:xfrm>
            <a:off x="11045049" y="3580835"/>
            <a:ext cx="528321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5" name="Shape 445"/>
          <p:cNvSpPr/>
          <p:nvPr/>
        </p:nvSpPr>
        <p:spPr>
          <a:xfrm>
            <a:off x="11049564" y="3991750"/>
            <a:ext cx="528321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6" name="Shape 446"/>
          <p:cNvSpPr/>
          <p:nvPr/>
        </p:nvSpPr>
        <p:spPr>
          <a:xfrm>
            <a:off x="11063111" y="4492977"/>
            <a:ext cx="514774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7" name="Shape 447"/>
          <p:cNvSpPr/>
          <p:nvPr/>
        </p:nvSpPr>
        <p:spPr>
          <a:xfrm flipH="1" flipV="1">
            <a:off x="11108266" y="4425244"/>
            <a:ext cx="474135" cy="67734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11121813" y="4822613"/>
            <a:ext cx="451556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11248249" y="5427697"/>
            <a:ext cx="329636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47_09_predation_cues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45"/>
          <a:stretch>
            <a:fillRect/>
          </a:stretch>
        </p:blipFill>
        <p:spPr>
          <a:xfrm>
            <a:off x="3558257" y="194168"/>
            <a:ext cx="5888286" cy="916432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47.9</a:t>
            </a:r>
          </a:p>
        </p:txBody>
      </p:sp>
      <p:sp>
        <p:nvSpPr>
          <p:cNvPr id="455" name="Shape 455"/>
          <p:cNvSpPr/>
          <p:nvPr/>
        </p:nvSpPr>
        <p:spPr>
          <a:xfrm>
            <a:off x="3727591" y="618630"/>
            <a:ext cx="5441264" cy="5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		    What cues do predatory fish use to</a:t>
            </a:r>
          </a:p>
          <a:p>
            <a:pPr marL="650240" indent="-650240" algn="l" defTabSz="1300480">
              <a:lnSpc>
                <a:spcPct val="95000"/>
              </a:lnSpc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detect prey at night?</a:t>
            </a:r>
          </a:p>
        </p:txBody>
      </p:sp>
      <p:sp>
        <p:nvSpPr>
          <p:cNvPr id="456" name="Shape 456"/>
          <p:cNvSpPr/>
          <p:nvPr/>
        </p:nvSpPr>
        <p:spPr>
          <a:xfrm>
            <a:off x="5023555" y="1241777"/>
            <a:ext cx="401878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Predatory fish detect prey using the lateral line system.</a:t>
            </a:r>
          </a:p>
        </p:txBody>
      </p:sp>
      <p:sp>
        <p:nvSpPr>
          <p:cNvPr id="457" name="Shape 457"/>
          <p:cNvSpPr/>
          <p:nvPr/>
        </p:nvSpPr>
        <p:spPr>
          <a:xfrm>
            <a:off x="3725333" y="1512711"/>
            <a:ext cx="5175047" cy="341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		                         Predatory fish detect prey using smell</a:t>
            </a:r>
          </a:p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and taste.</a:t>
            </a:r>
          </a:p>
        </p:txBody>
      </p:sp>
      <p:sp>
        <p:nvSpPr>
          <p:cNvPr id="458" name="Shape 458"/>
          <p:cNvSpPr/>
          <p:nvPr/>
        </p:nvSpPr>
        <p:spPr>
          <a:xfrm>
            <a:off x="5569937" y="1946204"/>
            <a:ext cx="343999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Predatory fish use neither sense to detect prey.</a:t>
            </a:r>
          </a:p>
        </p:txBody>
      </p:sp>
      <p:sp>
        <p:nvSpPr>
          <p:cNvPr id="459" name="Shape 459"/>
          <p:cNvSpPr/>
          <p:nvPr/>
        </p:nvSpPr>
        <p:spPr>
          <a:xfrm>
            <a:off x="4368800" y="2512906"/>
            <a:ext cx="415683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1.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Three experimental groups of catfish (</a:t>
            </a:r>
            <a:r>
              <a:rPr b="1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16 for each group):</a:t>
            </a:r>
          </a:p>
        </p:txBody>
      </p:sp>
      <p:sp>
        <p:nvSpPr>
          <p:cNvPr id="460" name="Shape 460"/>
          <p:cNvSpPr/>
          <p:nvPr/>
        </p:nvSpPr>
        <p:spPr>
          <a:xfrm>
            <a:off x="4368800" y="3375377"/>
            <a:ext cx="274776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2.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Acclimate catfish to dark tank at night.</a:t>
            </a:r>
          </a:p>
        </p:txBody>
      </p:sp>
      <p:sp>
        <p:nvSpPr>
          <p:cNvPr id="461" name="Shape 461"/>
          <p:cNvSpPr/>
          <p:nvPr/>
        </p:nvSpPr>
        <p:spPr>
          <a:xfrm>
            <a:off x="4364284" y="3646311"/>
            <a:ext cx="375711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sz="11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3.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Add guppies to tank and record capture success rate.</a:t>
            </a:r>
          </a:p>
        </p:txBody>
      </p:sp>
      <p:sp>
        <p:nvSpPr>
          <p:cNvPr id="462" name="Shape 462"/>
          <p:cNvSpPr/>
          <p:nvPr/>
        </p:nvSpPr>
        <p:spPr>
          <a:xfrm>
            <a:off x="3741137" y="6132124"/>
            <a:ext cx="4778783" cy="34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	             Fish with their lateral line ablated will have lower</a:t>
            </a:r>
          </a:p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capture success than control fish.</a:t>
            </a:r>
          </a:p>
        </p:txBody>
      </p:sp>
      <p:sp>
        <p:nvSpPr>
          <p:cNvPr id="463" name="Shape 463"/>
          <p:cNvSpPr/>
          <p:nvPr/>
        </p:nvSpPr>
        <p:spPr>
          <a:xfrm>
            <a:off x="3738879" y="6565617"/>
            <a:ext cx="5247250" cy="34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			                            Fish with smell and</a:t>
            </a:r>
          </a:p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taste ablated will have lower capture success than control fish.</a:t>
            </a:r>
          </a:p>
        </p:txBody>
      </p:sp>
      <p:sp>
        <p:nvSpPr>
          <p:cNvPr id="464" name="Shape 464"/>
          <p:cNvSpPr/>
          <p:nvPr/>
        </p:nvSpPr>
        <p:spPr>
          <a:xfrm>
            <a:off x="3752426" y="6999111"/>
            <a:ext cx="5035616" cy="34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			               There will be no capture</a:t>
            </a:r>
          </a:p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success difference among groups.</a:t>
            </a:r>
          </a:p>
        </p:txBody>
      </p:sp>
      <p:sp>
        <p:nvSpPr>
          <p:cNvPr id="465" name="Shape 465"/>
          <p:cNvSpPr/>
          <p:nvPr/>
        </p:nvSpPr>
        <p:spPr>
          <a:xfrm>
            <a:off x="3741137" y="8821137"/>
            <a:ext cx="5270213" cy="34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    	               Nocturnal predatory catfish use the lateral line system</a:t>
            </a:r>
          </a:p>
          <a:p>
            <a:pPr marL="650240" indent="-650240" algn="l" defTabSz="1300480">
              <a:lnSpc>
                <a:spcPct val="95000"/>
              </a:lnSpc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to detect prey.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Sensory Organs Convey Information to the Brain</a:t>
            </a:r>
          </a:p>
        </p:txBody>
      </p:sp>
      <p:sp>
        <p:nvSpPr>
          <p:cNvPr id="161" name="Shape 161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tabLst>
                <a:tab pos="1155700" algn="l"/>
              </a:tabLst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ability to sense a change in the environment depends on three processes:</a:t>
            </a:r>
            <a:endParaRPr sz="2800"/>
          </a:p>
          <a:p>
            <a:pPr lvl="1" marL="831361" indent="-386861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tabLst>
                <a:tab pos="11557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Transduction</a:t>
            </a:r>
            <a:r>
              <a:t>, the conversion of an external stimulus 	to an internal signal in the form of an action potential</a:t>
            </a:r>
            <a:endParaRPr sz="1400"/>
          </a:p>
          <a:p>
            <a:pPr lvl="1" marL="831361" indent="-386861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tabLst>
                <a:tab pos="11557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Amplification</a:t>
            </a:r>
            <a:r>
              <a:t> of the signal</a:t>
            </a:r>
            <a:endParaRPr sz="1400"/>
          </a:p>
          <a:p>
            <a:pPr lvl="1" marL="831361" indent="-386861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tabLst>
                <a:tab pos="11557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Transmission</a:t>
            </a:r>
            <a:r>
              <a:t> of the signal to the central nervous 		system (CNS)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Photoreception: Sensing Light</a:t>
            </a:r>
          </a:p>
        </p:txBody>
      </p:sp>
      <p:sp>
        <p:nvSpPr>
          <p:cNvPr id="470" name="Shape 470"/>
          <p:cNvSpPr/>
          <p:nvPr>
            <p:ph type="body" idx="4294967295"/>
          </p:nvPr>
        </p:nvSpPr>
        <p:spPr>
          <a:xfrm>
            <a:off x="205457" y="1819768"/>
            <a:ext cx="12480997" cy="7649353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organs involved range from simple light-sensitive eyespots to sophisticated, image-forming eyes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 species’ sensory abilities correlate with the environment it lives in and its mode of life—how it finds food and mates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example, the salamander that lives in forests or meadows has complex eyes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Cave dwellers may have no functional eye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insect eye is compound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mammalian eye is a single-lens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Insect Eye</a:t>
            </a:r>
          </a:p>
        </p:txBody>
      </p:sp>
      <p:sp>
        <p:nvSpPr>
          <p:cNvPr id="473" name="Shape 473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Insects have a </a:t>
            </a:r>
            <a:r>
              <a:rPr b="1"/>
              <a:t>compound eye</a:t>
            </a:r>
            <a:r>
              <a:t>, which is</a:t>
            </a:r>
            <a:r>
              <a:rPr b="1"/>
              <a:t> </a:t>
            </a:r>
            <a:r>
              <a:t>composed of hundreds or thousands of light-sensing columns called </a:t>
            </a:r>
            <a:r>
              <a:rPr b="1"/>
              <a:t>ommatidia</a:t>
            </a:r>
            <a:endParaRPr b="1"/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Each ommatidium has a lens that focuses light onto </a:t>
            </a:r>
            <a:br/>
            <a:r>
              <a:t>a small number of receptor cells—usually four—that in turn send axons to the brain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Each ommatidium contributes information about one small piece of the visual field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47_10_insect_eyes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174"/>
          <a:stretch>
            <a:fillRect/>
          </a:stretch>
        </p:blipFill>
        <p:spPr>
          <a:xfrm>
            <a:off x="422204" y="2009421"/>
            <a:ext cx="12158135" cy="5493175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Shape 476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47.10</a:t>
            </a:r>
          </a:p>
        </p:txBody>
      </p:sp>
      <p:sp>
        <p:nvSpPr>
          <p:cNvPr id="477" name="Shape 477"/>
          <p:cNvSpPr/>
          <p:nvPr/>
        </p:nvSpPr>
        <p:spPr>
          <a:xfrm>
            <a:off x="471875" y="2018453"/>
            <a:ext cx="4229857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Ommatidia are the functional units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of insect eyes.</a:t>
            </a:r>
          </a:p>
        </p:txBody>
      </p:sp>
      <p:sp>
        <p:nvSpPr>
          <p:cNvPr id="478" name="Shape 478"/>
          <p:cNvSpPr/>
          <p:nvPr/>
        </p:nvSpPr>
        <p:spPr>
          <a:xfrm>
            <a:off x="5788942" y="2018453"/>
            <a:ext cx="607227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(b)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Each ommatidium contains receptor cells that send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axons to the CNS.</a:t>
            </a:r>
          </a:p>
        </p:txBody>
      </p:sp>
      <p:sp>
        <p:nvSpPr>
          <p:cNvPr id="479" name="Shape 479"/>
          <p:cNvSpPr/>
          <p:nvPr/>
        </p:nvSpPr>
        <p:spPr>
          <a:xfrm>
            <a:off x="5499946" y="7172959"/>
            <a:ext cx="711337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Axons</a:t>
            </a:r>
          </a:p>
        </p:txBody>
      </p:sp>
      <p:sp>
        <p:nvSpPr>
          <p:cNvPr id="480" name="Shape 480"/>
          <p:cNvSpPr/>
          <p:nvPr/>
        </p:nvSpPr>
        <p:spPr>
          <a:xfrm>
            <a:off x="6902026" y="2797386"/>
            <a:ext cx="1194099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Ommatidia</a:t>
            </a:r>
          </a:p>
        </p:txBody>
      </p:sp>
      <p:sp>
        <p:nvSpPr>
          <p:cNvPr id="481" name="Shape 481"/>
          <p:cNvSpPr/>
          <p:nvPr/>
        </p:nvSpPr>
        <p:spPr>
          <a:xfrm>
            <a:off x="11343075" y="4949049"/>
            <a:ext cx="1067074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Receptor</a:t>
            </a:r>
          </a:p>
          <a:p>
            <a:pPr marL="650240" indent="-650240"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cells</a:t>
            </a:r>
          </a:p>
        </p:txBody>
      </p:sp>
      <p:sp>
        <p:nvSpPr>
          <p:cNvPr id="482" name="Shape 482"/>
          <p:cNvSpPr/>
          <p:nvPr/>
        </p:nvSpPr>
        <p:spPr>
          <a:xfrm>
            <a:off x="11966222" y="4298808"/>
            <a:ext cx="546250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Lens</a:t>
            </a:r>
          </a:p>
        </p:txBody>
      </p:sp>
      <p:sp>
        <p:nvSpPr>
          <p:cNvPr id="483" name="Shape 483"/>
          <p:cNvSpPr/>
          <p:nvPr/>
        </p:nvSpPr>
        <p:spPr>
          <a:xfrm flipH="1" flipV="1">
            <a:off x="7513884" y="3106702"/>
            <a:ext cx="636694" cy="830863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4" name="Shape 484"/>
          <p:cNvSpPr/>
          <p:nvPr/>
        </p:nvSpPr>
        <p:spPr>
          <a:xfrm>
            <a:off x="7513884" y="3106702"/>
            <a:ext cx="31610" cy="596054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5" name="Shape 485"/>
          <p:cNvSpPr/>
          <p:nvPr/>
        </p:nvSpPr>
        <p:spPr>
          <a:xfrm flipH="1">
            <a:off x="7026204" y="3102186"/>
            <a:ext cx="487681" cy="555414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6" name="Shape 486"/>
          <p:cNvSpPr/>
          <p:nvPr/>
        </p:nvSpPr>
        <p:spPr>
          <a:xfrm>
            <a:off x="5861191" y="6813973"/>
            <a:ext cx="1" cy="379308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7" name="Shape 487"/>
          <p:cNvSpPr/>
          <p:nvPr/>
        </p:nvSpPr>
        <p:spPr>
          <a:xfrm flipV="1">
            <a:off x="10476089" y="5093546"/>
            <a:ext cx="826347" cy="22579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8" name="Shape 488"/>
          <p:cNvSpPr/>
          <p:nvPr/>
        </p:nvSpPr>
        <p:spPr>
          <a:xfrm flipH="1" flipV="1">
            <a:off x="10787662" y="4971626"/>
            <a:ext cx="514774" cy="12192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9" name="Shape 489"/>
          <p:cNvSpPr/>
          <p:nvPr/>
        </p:nvSpPr>
        <p:spPr>
          <a:xfrm rot="2392137">
            <a:off x="11769795" y="3998524"/>
            <a:ext cx="158045" cy="75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15635" y="10800"/>
                  <a:pt x="21600" y="10800"/>
                </a:cubicBezTo>
                <a:cubicBezTo>
                  <a:pt x="1563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1300480">
              <a:defRPr b="1" sz="3400"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Vertebrate Eye</a:t>
            </a:r>
          </a:p>
        </p:txBody>
      </p:sp>
      <p:sp>
        <p:nvSpPr>
          <p:cNvPr id="494" name="Shape 494"/>
          <p:cNvSpPr/>
          <p:nvPr>
            <p:ph type="body" idx="4294967295"/>
          </p:nvPr>
        </p:nvSpPr>
        <p:spPr>
          <a:xfrm>
            <a:off x="205457" y="1819768"/>
            <a:ext cx="12480997" cy="7717086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Compound eyes are thought to have evolved once, in the ancestor of today’s arthropods</a:t>
            </a:r>
          </a:p>
          <a:p>
            <a:pPr lvl="1" marL="836246" indent="-40444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They are found in insects, crustaceans and other arthropods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b="1"/>
              <a:t>camera eye</a:t>
            </a:r>
            <a:r>
              <a:t>, on the other hand, evolved independently in two widely divergent groups:</a:t>
            </a:r>
          </a:p>
          <a:p>
            <a:pPr lvl="1" marL="836246" indent="-404446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The cephalopod mollusks (squid and octopuses)</a:t>
            </a:r>
          </a:p>
          <a:p>
            <a:pPr lvl="1" marL="836246" indent="-404446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The vertebrates</a:t>
            </a:r>
            <a:endParaRPr b="1"/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camera eye is a structure that focuses incoming light onto a layer of receptor cells</a:t>
            </a:r>
          </a:p>
          <a:p>
            <a:pPr lvl="1" marL="836246" indent="-40444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It is also known as a simple eye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Structure of the Vertebrate Eye</a:t>
            </a:r>
          </a:p>
        </p:txBody>
      </p:sp>
      <p:sp>
        <p:nvSpPr>
          <p:cNvPr id="497" name="Shape 497"/>
          <p:cNvSpPr/>
          <p:nvPr>
            <p:ph type="body" idx="4294967295"/>
          </p:nvPr>
        </p:nvSpPr>
        <p:spPr>
          <a:xfrm>
            <a:off x="205457" y="1819768"/>
            <a:ext cx="12480997" cy="7545495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outermost layer of the eye is tough, white tissue called the </a:t>
            </a:r>
            <a:r>
              <a:rPr b="1"/>
              <a:t>sclera</a:t>
            </a:r>
            <a:endParaRPr b="1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This is the “white of the eye”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front of the sclera forms the </a:t>
            </a:r>
            <a:r>
              <a:rPr b="1"/>
              <a:t>cornea</a:t>
            </a:r>
            <a:r>
              <a:t>, a transparent sheet of connective tissue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Just inside the cornea is a colored, round muscle called the iris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iris can contract or expand to control the amount of light entering the eye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Structure of the Vertebrate Eye</a:t>
            </a:r>
          </a:p>
        </p:txBody>
      </p:sp>
      <p:sp>
        <p:nvSpPr>
          <p:cNvPr id="500" name="Shape 500"/>
          <p:cNvSpPr/>
          <p:nvPr>
            <p:ph type="body" idx="4294967295"/>
          </p:nvPr>
        </p:nvSpPr>
        <p:spPr>
          <a:xfrm>
            <a:off x="205457" y="1819768"/>
            <a:ext cx="12480997" cy="7220374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hole in the center of the iris is the </a:t>
            </a:r>
            <a:r>
              <a:rPr b="1"/>
              <a:t>pupil</a:t>
            </a:r>
            <a:endParaRPr b="1"/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Light enters the eye through the cornea, passes through the pupil, and strikes a curved, clear </a:t>
            </a:r>
            <a:r>
              <a:rPr b="1"/>
              <a:t>lens</a:t>
            </a:r>
            <a:endParaRPr b="1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Together, the cornea and lens focus incoming light onto the </a:t>
            </a:r>
            <a:r>
              <a:rPr b="1"/>
              <a:t>retina</a:t>
            </a:r>
            <a:r>
              <a:t> in the back of the eye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Structure of the Vertebrate Eye: The Retina</a:t>
            </a:r>
          </a:p>
        </p:txBody>
      </p:sp>
      <p:sp>
        <p:nvSpPr>
          <p:cNvPr id="503" name="Shape 503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tabLst>
                <a:tab pos="1155700" algn="l"/>
              </a:tabLst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retina comprises three distinct, synapsing cell layers:</a:t>
            </a:r>
            <a:endParaRPr sz="2800"/>
          </a:p>
          <a:p>
            <a:pPr lvl="1" marL="831361" indent="-386861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tabLst>
                <a:tab pos="11557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Light-sensitive </a:t>
            </a:r>
            <a:r>
              <a:rPr b="1"/>
              <a:t>photoreceptors</a:t>
            </a:r>
            <a:r>
              <a:t>, which form a layer at 	the back of the retina</a:t>
            </a:r>
          </a:p>
          <a:p>
            <a:pPr lvl="2" marL="1297516" indent="-39581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tabLst>
                <a:tab pos="1155700" algn="l"/>
              </a:tabLst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These cells respond to light</a:t>
            </a:r>
            <a:endParaRPr sz="1200"/>
          </a:p>
          <a:p>
            <a:pPr lvl="1" marL="831361" indent="-386861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tabLst>
                <a:tab pos="11557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An intermediate layer of connecting neurons called 	</a:t>
            </a:r>
            <a:r>
              <a:rPr b="1"/>
              <a:t>bipolar cells</a:t>
            </a:r>
            <a:endParaRPr sz="1400"/>
          </a:p>
          <a:p>
            <a:pPr lvl="1" marL="831361" indent="-386861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tabLst>
                <a:tab pos="11557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Ganglion</a:t>
            </a:r>
            <a:r>
              <a:t> </a:t>
            </a:r>
            <a:r>
              <a:rPr b="1"/>
              <a:t>cells</a:t>
            </a:r>
            <a:r>
              <a:t>,</a:t>
            </a:r>
            <a:r>
              <a:rPr b="1"/>
              <a:t> </a:t>
            </a:r>
            <a:r>
              <a:t>which form the front or innermost 		layer of the retina and whose axons project to the 		brain via the </a:t>
            </a:r>
            <a:r>
              <a:rPr b="1"/>
              <a:t>optic nerve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47_11_vertebrate_eyes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157"/>
          <a:stretch>
            <a:fillRect/>
          </a:stretch>
        </p:blipFill>
        <p:spPr>
          <a:xfrm>
            <a:off x="422204" y="2555804"/>
            <a:ext cx="12158135" cy="440041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47.11</a:t>
            </a:r>
          </a:p>
        </p:txBody>
      </p:sp>
      <p:sp>
        <p:nvSpPr>
          <p:cNvPr id="507" name="Shape 507"/>
          <p:cNvSpPr/>
          <p:nvPr/>
        </p:nvSpPr>
        <p:spPr>
          <a:xfrm>
            <a:off x="451555" y="2567093"/>
            <a:ext cx="370542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The structure of the vertebrate eye</a:t>
            </a:r>
          </a:p>
        </p:txBody>
      </p:sp>
      <p:sp>
        <p:nvSpPr>
          <p:cNvPr id="508" name="Shape 508"/>
          <p:cNvSpPr/>
          <p:nvPr/>
        </p:nvSpPr>
        <p:spPr>
          <a:xfrm>
            <a:off x="6687537" y="2569351"/>
            <a:ext cx="430440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(b)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In the retina, cells are arranged in layers.</a:t>
            </a:r>
          </a:p>
        </p:txBody>
      </p:sp>
      <p:sp>
        <p:nvSpPr>
          <p:cNvPr id="509" name="Shape 509"/>
          <p:cNvSpPr/>
          <p:nvPr/>
        </p:nvSpPr>
        <p:spPr>
          <a:xfrm>
            <a:off x="498968" y="3829191"/>
            <a:ext cx="54653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Sclera</a:t>
            </a:r>
          </a:p>
        </p:txBody>
      </p:sp>
      <p:sp>
        <p:nvSpPr>
          <p:cNvPr id="510" name="Shape 510"/>
          <p:cNvSpPr/>
          <p:nvPr/>
        </p:nvSpPr>
        <p:spPr>
          <a:xfrm>
            <a:off x="501226" y="4441048"/>
            <a:ext cx="27957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Iris</a:t>
            </a:r>
          </a:p>
        </p:txBody>
      </p:sp>
      <p:sp>
        <p:nvSpPr>
          <p:cNvPr id="511" name="Shape 511"/>
          <p:cNvSpPr/>
          <p:nvPr/>
        </p:nvSpPr>
        <p:spPr>
          <a:xfrm>
            <a:off x="489937" y="5039359"/>
            <a:ext cx="447304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Pupil</a:t>
            </a:r>
          </a:p>
        </p:txBody>
      </p:sp>
      <p:sp>
        <p:nvSpPr>
          <p:cNvPr id="512" name="Shape 512"/>
          <p:cNvSpPr/>
          <p:nvPr/>
        </p:nvSpPr>
        <p:spPr>
          <a:xfrm>
            <a:off x="489937" y="5637670"/>
            <a:ext cx="625278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Cornea</a:t>
            </a:r>
          </a:p>
        </p:txBody>
      </p:sp>
      <p:sp>
        <p:nvSpPr>
          <p:cNvPr id="513" name="Shape 513"/>
          <p:cNvSpPr/>
          <p:nvPr/>
        </p:nvSpPr>
        <p:spPr>
          <a:xfrm>
            <a:off x="489937" y="6235982"/>
            <a:ext cx="42768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Lens</a:t>
            </a:r>
          </a:p>
        </p:txBody>
      </p:sp>
      <p:sp>
        <p:nvSpPr>
          <p:cNvPr id="514" name="Shape 514"/>
          <p:cNvSpPr/>
          <p:nvPr/>
        </p:nvSpPr>
        <p:spPr>
          <a:xfrm>
            <a:off x="4815839" y="4061742"/>
            <a:ext cx="55608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Retina</a:t>
            </a:r>
          </a:p>
        </p:txBody>
      </p:sp>
      <p:sp>
        <p:nvSpPr>
          <p:cNvPr id="515" name="Shape 515"/>
          <p:cNvSpPr/>
          <p:nvPr/>
        </p:nvSpPr>
        <p:spPr>
          <a:xfrm>
            <a:off x="4831644" y="5472853"/>
            <a:ext cx="52656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Fovea</a:t>
            </a:r>
          </a:p>
        </p:txBody>
      </p:sp>
      <p:sp>
        <p:nvSpPr>
          <p:cNvPr id="516" name="Shape 516"/>
          <p:cNvSpPr/>
          <p:nvPr/>
        </p:nvSpPr>
        <p:spPr>
          <a:xfrm>
            <a:off x="4845191" y="6502400"/>
            <a:ext cx="1040346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Optic nerve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(to brain)</a:t>
            </a:r>
          </a:p>
        </p:txBody>
      </p:sp>
      <p:sp>
        <p:nvSpPr>
          <p:cNvPr id="517" name="Shape 517"/>
          <p:cNvSpPr/>
          <p:nvPr/>
        </p:nvSpPr>
        <p:spPr>
          <a:xfrm>
            <a:off x="5405120" y="4863253"/>
            <a:ext cx="142511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Direction of light</a:t>
            </a:r>
          </a:p>
        </p:txBody>
      </p:sp>
      <p:sp>
        <p:nvSpPr>
          <p:cNvPr id="518" name="Shape 518"/>
          <p:cNvSpPr/>
          <p:nvPr/>
        </p:nvSpPr>
        <p:spPr>
          <a:xfrm>
            <a:off x="6181795" y="6694311"/>
            <a:ext cx="177125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Axons of optic nerve</a:t>
            </a:r>
          </a:p>
        </p:txBody>
      </p:sp>
      <p:sp>
        <p:nvSpPr>
          <p:cNvPr id="519" name="Shape 519"/>
          <p:cNvSpPr/>
          <p:nvPr/>
        </p:nvSpPr>
        <p:spPr>
          <a:xfrm>
            <a:off x="6777849" y="3095413"/>
            <a:ext cx="122795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Ganglion cells</a:t>
            </a:r>
          </a:p>
        </p:txBody>
      </p:sp>
      <p:sp>
        <p:nvSpPr>
          <p:cNvPr id="520" name="Shape 520"/>
          <p:cNvSpPr/>
          <p:nvPr/>
        </p:nvSpPr>
        <p:spPr>
          <a:xfrm>
            <a:off x="8444089" y="3095413"/>
            <a:ext cx="107003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Bipolar cells</a:t>
            </a:r>
          </a:p>
        </p:txBody>
      </p:sp>
      <p:sp>
        <p:nvSpPr>
          <p:cNvPr id="521" name="Shape 521"/>
          <p:cNvSpPr/>
          <p:nvPr/>
        </p:nvSpPr>
        <p:spPr>
          <a:xfrm>
            <a:off x="10160360" y="2865119"/>
            <a:ext cx="1277182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Photoreceptor</a:t>
            </a:r>
          </a:p>
          <a:p>
            <a:pPr marL="650240" indent="-650240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cells</a:t>
            </a:r>
          </a:p>
        </p:txBody>
      </p:sp>
      <p:sp>
        <p:nvSpPr>
          <p:cNvPr id="522" name="Shape 522"/>
          <p:cNvSpPr/>
          <p:nvPr/>
        </p:nvSpPr>
        <p:spPr>
          <a:xfrm>
            <a:off x="11543950" y="2865119"/>
            <a:ext cx="970980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Pigmented</a:t>
            </a:r>
          </a:p>
          <a:p>
            <a:pPr marL="650240" indent="-650240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epithelium</a:t>
            </a:r>
          </a:p>
        </p:txBody>
      </p:sp>
      <p:sp>
        <p:nvSpPr>
          <p:cNvPr id="523" name="Shape 523"/>
          <p:cNvSpPr/>
          <p:nvPr/>
        </p:nvSpPr>
        <p:spPr>
          <a:xfrm>
            <a:off x="1079217" y="3942080"/>
            <a:ext cx="596054" cy="221263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4" name="Shape 524"/>
          <p:cNvSpPr/>
          <p:nvPr/>
        </p:nvSpPr>
        <p:spPr>
          <a:xfrm>
            <a:off x="808284" y="4547164"/>
            <a:ext cx="704427" cy="103859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961813" y="5143217"/>
            <a:ext cx="406401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1345635" y="4976142"/>
            <a:ext cx="135468" cy="334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7" name="Shape 527"/>
          <p:cNvSpPr/>
          <p:nvPr/>
        </p:nvSpPr>
        <p:spPr>
          <a:xfrm flipV="1">
            <a:off x="1133404" y="5626382"/>
            <a:ext cx="162561" cy="103859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8" name="Shape 528"/>
          <p:cNvSpPr/>
          <p:nvPr/>
        </p:nvSpPr>
        <p:spPr>
          <a:xfrm flipV="1">
            <a:off x="948266" y="5481884"/>
            <a:ext cx="785708" cy="885050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9" name="Shape 529"/>
          <p:cNvSpPr/>
          <p:nvPr/>
        </p:nvSpPr>
        <p:spPr>
          <a:xfrm flipV="1">
            <a:off x="4298808" y="4185919"/>
            <a:ext cx="492197" cy="510259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4479430" y="5147733"/>
            <a:ext cx="307059" cy="415432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1" name="Shape 531"/>
          <p:cNvSpPr/>
          <p:nvPr/>
        </p:nvSpPr>
        <p:spPr>
          <a:xfrm rot="5400000">
            <a:off x="7321973" y="2874151"/>
            <a:ext cx="139983" cy="100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653"/>
                  <a:pt x="10800" y="1459"/>
                </a:cubicBezTo>
                <a:lnTo>
                  <a:pt x="10800" y="9195"/>
                </a:lnTo>
                <a:cubicBezTo>
                  <a:pt x="10800" y="10001"/>
                  <a:pt x="5965" y="10654"/>
                  <a:pt x="0" y="10654"/>
                </a:cubicBezTo>
                <a:cubicBezTo>
                  <a:pt x="5965" y="10654"/>
                  <a:pt x="10800" y="11307"/>
                  <a:pt x="10800" y="12113"/>
                </a:cubicBezTo>
                <a:lnTo>
                  <a:pt x="10800" y="20141"/>
                </a:lnTo>
                <a:cubicBezTo>
                  <a:pt x="10800" y="20947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2" name="Shape 532"/>
          <p:cNvSpPr/>
          <p:nvPr/>
        </p:nvSpPr>
        <p:spPr>
          <a:xfrm rot="5400000">
            <a:off x="8911449" y="2359377"/>
            <a:ext cx="139983" cy="2045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299"/>
                  <a:pt x="10800" y="667"/>
                </a:cubicBezTo>
                <a:lnTo>
                  <a:pt x="10800" y="10132"/>
                </a:lnTo>
                <a:cubicBezTo>
                  <a:pt x="10800" y="10500"/>
                  <a:pt x="5965" y="10799"/>
                  <a:pt x="0" y="10799"/>
                </a:cubicBezTo>
                <a:cubicBezTo>
                  <a:pt x="5965" y="10799"/>
                  <a:pt x="10800" y="11098"/>
                  <a:pt x="10800" y="11466"/>
                </a:cubicBezTo>
                <a:lnTo>
                  <a:pt x="10800" y="20933"/>
                </a:lnTo>
                <a:cubicBezTo>
                  <a:pt x="10800" y="21301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3" name="Shape 533"/>
          <p:cNvSpPr/>
          <p:nvPr/>
        </p:nvSpPr>
        <p:spPr>
          <a:xfrm rot="5400000">
            <a:off x="10751537" y="2609991"/>
            <a:ext cx="139983" cy="1535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299"/>
                  <a:pt x="10800" y="667"/>
                </a:cubicBezTo>
                <a:lnTo>
                  <a:pt x="10800" y="10132"/>
                </a:lnTo>
                <a:cubicBezTo>
                  <a:pt x="10800" y="10500"/>
                  <a:pt x="5965" y="10799"/>
                  <a:pt x="0" y="10799"/>
                </a:cubicBezTo>
                <a:cubicBezTo>
                  <a:pt x="5965" y="10799"/>
                  <a:pt x="10800" y="11098"/>
                  <a:pt x="10800" y="11466"/>
                </a:cubicBezTo>
                <a:lnTo>
                  <a:pt x="10800" y="20933"/>
                </a:lnTo>
                <a:cubicBezTo>
                  <a:pt x="10800" y="21301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4" name="Shape 534"/>
          <p:cNvSpPr/>
          <p:nvPr/>
        </p:nvSpPr>
        <p:spPr>
          <a:xfrm rot="5400000">
            <a:off x="11810435" y="3127022"/>
            <a:ext cx="130952" cy="51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299"/>
                  <a:pt x="10800" y="667"/>
                </a:cubicBezTo>
                <a:lnTo>
                  <a:pt x="10800" y="10132"/>
                </a:lnTo>
                <a:cubicBezTo>
                  <a:pt x="10800" y="10500"/>
                  <a:pt x="5965" y="10799"/>
                  <a:pt x="0" y="10799"/>
                </a:cubicBezTo>
                <a:cubicBezTo>
                  <a:pt x="5965" y="10799"/>
                  <a:pt x="10800" y="11098"/>
                  <a:pt x="10800" y="11466"/>
                </a:cubicBezTo>
                <a:lnTo>
                  <a:pt x="10800" y="20933"/>
                </a:lnTo>
                <a:cubicBezTo>
                  <a:pt x="10800" y="21301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 Flawed Structure?</a:t>
            </a:r>
          </a:p>
        </p:txBody>
      </p:sp>
      <p:sp>
        <p:nvSpPr>
          <p:cNvPr id="539" name="Shape 539"/>
          <p:cNvSpPr/>
          <p:nvPr>
            <p:ph type="body" idx="4294967295"/>
          </p:nvPr>
        </p:nvSpPr>
        <p:spPr>
          <a:xfrm>
            <a:off x="205457" y="1873955"/>
            <a:ext cx="12480997" cy="7450668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lnSpc>
                <a:spcPct val="90000"/>
              </a:lnSpc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Although the vertebrate eye is sometimes claimed </a:t>
            </a:r>
            <a:br/>
            <a:r>
              <a:t>to be a “perfect” adaptation, optometrists have cataloged a large array of common defects</a:t>
            </a:r>
          </a:p>
          <a:p>
            <a:pPr marL="379185" indent="-379185" defTabSz="1300480">
              <a:lnSpc>
                <a:spcPct val="90000"/>
              </a:lnSpc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Vertebrate eyes that are in ideal condition have a curious flaw: the </a:t>
            </a:r>
            <a:r>
              <a:rPr b="1"/>
              <a:t>blind spot</a:t>
            </a:r>
            <a:endParaRPr b="1"/>
          </a:p>
          <a:p>
            <a:pPr lvl="1" marL="831361" indent="-386861" defTabSz="1300480">
              <a:lnSpc>
                <a:spcPct val="90000"/>
              </a:lnSpc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This is the photoreceptor-free area where the optic nerve leaves the retina</a:t>
            </a:r>
          </a:p>
          <a:p>
            <a:pPr marL="379185" indent="-379185" defTabSz="1300480">
              <a:lnSpc>
                <a:spcPct val="90000"/>
              </a:lnSpc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Cephalopod mollusks have evolved a more efficient camera eye that has no blind spot</a:t>
            </a:r>
          </a:p>
          <a:p>
            <a:pPr lvl="1" marL="831361" indent="-386861" defTabSz="1300480">
              <a:lnSpc>
                <a:spcPct val="90000"/>
              </a:lnSpc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Instead, the photoreceptor cells form a continuous layer on the inside of the retina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What Do Rods and Cones Do?</a:t>
            </a:r>
          </a:p>
        </p:txBody>
      </p:sp>
      <p:sp>
        <p:nvSpPr>
          <p:cNvPr id="542" name="Shape 542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Photoreceptors in the vertebrate eye consist of rods and cones</a:t>
            </a:r>
            <a:endParaRPr b="1" sz="3000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Rods </a:t>
            </a:r>
            <a:r>
              <a:rPr b="0"/>
              <a:t>are sensitive to dim light but not to colors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Cones </a:t>
            </a:r>
            <a:r>
              <a:rPr b="0"/>
              <a:t>are much less sensitive to faint light but are stimulated by different wavelengths of light (colors)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Rods dominate most of the retina, but one small </a:t>
            </a:r>
            <a:br/>
            <a:r>
              <a:t>spot in the center of the retina—the </a:t>
            </a:r>
            <a:r>
              <a:rPr b="1"/>
              <a:t>fovea</a:t>
            </a:r>
            <a:r>
              <a:t>—has </a:t>
            </a:r>
            <a:br/>
            <a:r>
              <a:t>only cones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47_01_input_and_response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284"/>
          <a:stretch>
            <a:fillRect/>
          </a:stretch>
        </p:blipFill>
        <p:spPr>
          <a:xfrm>
            <a:off x="422204" y="3233137"/>
            <a:ext cx="12158135" cy="304574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</a:t>
            </a:r>
          </a:p>
        </p:txBody>
      </p:sp>
      <p:sp>
        <p:nvSpPr>
          <p:cNvPr id="165" name="Shape 165"/>
          <p:cNvSpPr/>
          <p:nvPr/>
        </p:nvSpPr>
        <p:spPr>
          <a:xfrm>
            <a:off x="1101795" y="3352800"/>
            <a:ext cx="1808238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Sensory receptors</a:t>
            </a:r>
          </a:p>
        </p:txBody>
      </p:sp>
      <p:sp>
        <p:nvSpPr>
          <p:cNvPr id="166" name="Shape 166"/>
          <p:cNvSpPr/>
          <p:nvPr/>
        </p:nvSpPr>
        <p:spPr>
          <a:xfrm>
            <a:off x="5183857" y="3352800"/>
            <a:ext cx="2322799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Central nervous system</a:t>
            </a:r>
          </a:p>
        </p:txBody>
      </p:sp>
      <p:sp>
        <p:nvSpPr>
          <p:cNvPr id="167" name="Shape 167"/>
          <p:cNvSpPr/>
          <p:nvPr/>
        </p:nvSpPr>
        <p:spPr>
          <a:xfrm>
            <a:off x="10473831" y="3355057"/>
            <a:ext cx="90751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Effectors</a:t>
            </a:r>
          </a:p>
        </p:txBody>
      </p:sp>
      <p:sp>
        <p:nvSpPr>
          <p:cNvPr id="168" name="Shape 168"/>
          <p:cNvSpPr/>
          <p:nvPr/>
        </p:nvSpPr>
        <p:spPr>
          <a:xfrm>
            <a:off x="895657" y="3571804"/>
            <a:ext cx="2353966" cy="390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(Receipt, transduction, and</a:t>
            </a:r>
          </a:p>
          <a:p>
            <a:pPr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amplification of signal)</a:t>
            </a:r>
          </a:p>
        </p:txBody>
      </p:sp>
      <p:sp>
        <p:nvSpPr>
          <p:cNvPr id="169" name="Shape 169"/>
          <p:cNvSpPr/>
          <p:nvPr/>
        </p:nvSpPr>
        <p:spPr>
          <a:xfrm>
            <a:off x="541866" y="4757137"/>
            <a:ext cx="408150" cy="39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Bat</a:t>
            </a:r>
          </a:p>
          <a:p>
            <a:pPr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calls</a:t>
            </a:r>
          </a:p>
        </p:txBody>
      </p:sp>
      <p:sp>
        <p:nvSpPr>
          <p:cNvPr id="170" name="Shape 170"/>
          <p:cNvSpPr/>
          <p:nvPr/>
        </p:nvSpPr>
        <p:spPr>
          <a:xfrm>
            <a:off x="1205653" y="5723466"/>
            <a:ext cx="980790" cy="390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Membrane</a:t>
            </a:r>
          </a:p>
          <a:p>
            <a:pPr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of moth ear</a:t>
            </a:r>
          </a:p>
        </p:txBody>
      </p:sp>
      <p:sp>
        <p:nvSpPr>
          <p:cNvPr id="171" name="Shape 171"/>
          <p:cNvSpPr/>
          <p:nvPr/>
        </p:nvSpPr>
        <p:spPr>
          <a:xfrm>
            <a:off x="2628053" y="5734755"/>
            <a:ext cx="763749" cy="390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Sensory</a:t>
            </a:r>
          </a:p>
          <a:p>
            <a:pPr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neuron</a:t>
            </a:r>
          </a:p>
        </p:txBody>
      </p:sp>
      <p:sp>
        <p:nvSpPr>
          <p:cNvPr id="172" name="Shape 172"/>
          <p:cNvSpPr/>
          <p:nvPr/>
        </p:nvSpPr>
        <p:spPr>
          <a:xfrm>
            <a:off x="2709333" y="5346417"/>
            <a:ext cx="76765" cy="40640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3702674" y="5204177"/>
            <a:ext cx="8626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Sensory</a:t>
            </a:r>
          </a:p>
          <a:p>
            <a:pPr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 input</a:t>
            </a:r>
          </a:p>
        </p:txBody>
      </p:sp>
      <p:sp>
        <p:nvSpPr>
          <p:cNvPr id="174" name="Shape 174"/>
          <p:cNvSpPr/>
          <p:nvPr/>
        </p:nvSpPr>
        <p:spPr>
          <a:xfrm>
            <a:off x="5554133" y="5915377"/>
            <a:ext cx="39825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Ears</a:t>
            </a:r>
          </a:p>
        </p:txBody>
      </p:sp>
      <p:sp>
        <p:nvSpPr>
          <p:cNvPr id="175" name="Shape 175"/>
          <p:cNvSpPr/>
          <p:nvPr/>
        </p:nvSpPr>
        <p:spPr>
          <a:xfrm>
            <a:off x="6425635" y="3896924"/>
            <a:ext cx="38809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CNS</a:t>
            </a:r>
          </a:p>
        </p:txBody>
      </p:sp>
      <p:sp>
        <p:nvSpPr>
          <p:cNvPr id="176" name="Shape 176"/>
          <p:cNvSpPr/>
          <p:nvPr/>
        </p:nvSpPr>
        <p:spPr>
          <a:xfrm flipV="1">
            <a:off x="6637866" y="4118186"/>
            <a:ext cx="1" cy="347699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" name="Shape 177"/>
          <p:cNvSpPr/>
          <p:nvPr/>
        </p:nvSpPr>
        <p:spPr>
          <a:xfrm flipV="1">
            <a:off x="5987626" y="4949048"/>
            <a:ext cx="702170" cy="979877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" name="Shape 178"/>
          <p:cNvSpPr/>
          <p:nvPr/>
        </p:nvSpPr>
        <p:spPr>
          <a:xfrm flipV="1">
            <a:off x="5983111" y="4944533"/>
            <a:ext cx="325121" cy="988907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5197404" y="3580835"/>
            <a:ext cx="229414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(Integration of information)</a:t>
            </a:r>
          </a:p>
        </p:txBody>
      </p:sp>
      <p:sp>
        <p:nvSpPr>
          <p:cNvPr id="180" name="Shape 180"/>
          <p:cNvSpPr/>
          <p:nvPr/>
        </p:nvSpPr>
        <p:spPr>
          <a:xfrm>
            <a:off x="7134577" y="5951502"/>
            <a:ext cx="76019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lnSpc>
                <a:spcPct val="95000"/>
              </a:lnSpc>
              <a:defRPr b="1" sz="14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 view</a:t>
            </a:r>
          </a:p>
        </p:txBody>
      </p:sp>
      <p:sp>
        <p:nvSpPr>
          <p:cNvPr id="181" name="Shape 181"/>
          <p:cNvSpPr/>
          <p:nvPr/>
        </p:nvSpPr>
        <p:spPr>
          <a:xfrm>
            <a:off x="8493759" y="5199662"/>
            <a:ext cx="6448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Motor</a:t>
            </a:r>
          </a:p>
          <a:p>
            <a:pPr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output</a:t>
            </a:r>
          </a:p>
        </p:txBody>
      </p:sp>
      <p:sp>
        <p:nvSpPr>
          <p:cNvPr id="182" name="Shape 182"/>
          <p:cNvSpPr/>
          <p:nvPr/>
        </p:nvSpPr>
        <p:spPr>
          <a:xfrm>
            <a:off x="9992924" y="3574062"/>
            <a:ext cx="176127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(Response to signal)</a:t>
            </a:r>
          </a:p>
        </p:txBody>
      </p:sp>
      <p:sp>
        <p:nvSpPr>
          <p:cNvPr id="183" name="Shape 183"/>
          <p:cNvSpPr/>
          <p:nvPr/>
        </p:nvSpPr>
        <p:spPr>
          <a:xfrm>
            <a:off x="10643164" y="4283004"/>
            <a:ext cx="54445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Wings</a:t>
            </a:r>
          </a:p>
        </p:txBody>
      </p:sp>
      <p:sp>
        <p:nvSpPr>
          <p:cNvPr id="184" name="Shape 184"/>
          <p:cNvSpPr/>
          <p:nvPr/>
        </p:nvSpPr>
        <p:spPr>
          <a:xfrm>
            <a:off x="10015502" y="4407182"/>
            <a:ext cx="550899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11288889" y="4411697"/>
            <a:ext cx="591539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11270826" y="5147733"/>
            <a:ext cx="288997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7" name="Shape 187"/>
          <p:cNvSpPr/>
          <p:nvPr/>
        </p:nvSpPr>
        <p:spPr>
          <a:xfrm flipH="1" flipV="1">
            <a:off x="10868943" y="5617350"/>
            <a:ext cx="108374" cy="298028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8" name="Shape 188"/>
          <p:cNvSpPr/>
          <p:nvPr/>
        </p:nvSpPr>
        <p:spPr>
          <a:xfrm flipV="1">
            <a:off x="10977315" y="5612835"/>
            <a:ext cx="126436" cy="307059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11600462" y="5023555"/>
            <a:ext cx="38809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CNS</a:t>
            </a:r>
          </a:p>
        </p:txBody>
      </p:sp>
      <p:sp>
        <p:nvSpPr>
          <p:cNvPr id="190" name="Shape 190"/>
          <p:cNvSpPr/>
          <p:nvPr/>
        </p:nvSpPr>
        <p:spPr>
          <a:xfrm>
            <a:off x="10146453" y="5908604"/>
            <a:ext cx="125756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Flight muscles</a:t>
            </a:r>
          </a:p>
        </p:txBody>
      </p:sp>
      <p:sp>
        <p:nvSpPr>
          <p:cNvPr id="191" name="Shape 191"/>
          <p:cNvSpPr/>
          <p:nvPr/>
        </p:nvSpPr>
        <p:spPr>
          <a:xfrm>
            <a:off x="11731413" y="5746044"/>
            <a:ext cx="635175" cy="390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300480">
              <a:lnSpc>
                <a:spcPct val="95000"/>
              </a:lnSpc>
              <a:defRPr b="1" sz="14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Cross</a:t>
            </a:r>
          </a:p>
          <a:p>
            <a:pPr algn="l" defTabSz="1300480">
              <a:lnSpc>
                <a:spcPct val="95000"/>
              </a:lnSpc>
              <a:defRPr b="1" sz="14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Do Rods and Cones Detect Light?</a:t>
            </a:r>
          </a:p>
        </p:txBody>
      </p:sp>
      <p:sp>
        <p:nvSpPr>
          <p:cNvPr id="545" name="Shape 545"/>
          <p:cNvSpPr/>
          <p:nvPr>
            <p:ph type="body" idx="4294967295"/>
          </p:nvPr>
        </p:nvSpPr>
        <p:spPr>
          <a:xfrm>
            <a:off x="205457" y="1819768"/>
            <a:ext cx="12480997" cy="7933832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Rods and cones have segments packed with membrane-rich disks that contain large quantities of a transmembrane protein called </a:t>
            </a:r>
            <a:r>
              <a:rPr b="1"/>
              <a:t>opsin</a:t>
            </a:r>
            <a:endParaRPr b="1"/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Each opsin molecule is associated with a molecule of the pigment </a:t>
            </a:r>
            <a:r>
              <a:rPr b="1"/>
              <a:t>retinal</a:t>
            </a:r>
            <a:endParaRPr b="1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two-molecule complex is called </a:t>
            </a:r>
            <a:r>
              <a:rPr b="1"/>
              <a:t>rhodopsin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Retinal changes shape when it absorbs a photon of light, leading to a change in opsin’s conformation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This change leads to a series of events that culminate in a different stream of action potentials being sent to the brain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47_12_rods_and_cones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633"/>
          <a:stretch>
            <a:fillRect/>
          </a:stretch>
        </p:blipFill>
        <p:spPr>
          <a:xfrm>
            <a:off x="422204" y="760870"/>
            <a:ext cx="12158135" cy="8012855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548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47.12</a:t>
            </a:r>
          </a:p>
        </p:txBody>
      </p:sp>
      <p:sp>
        <p:nvSpPr>
          <p:cNvPr id="549" name="Shape 549"/>
          <p:cNvSpPr/>
          <p:nvPr/>
        </p:nvSpPr>
        <p:spPr>
          <a:xfrm>
            <a:off x="474133" y="794737"/>
            <a:ext cx="490230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Rods and cones contain stacks of membranes.</a:t>
            </a:r>
          </a:p>
        </p:txBody>
      </p:sp>
      <p:sp>
        <p:nvSpPr>
          <p:cNvPr id="550" name="Shape 550"/>
          <p:cNvSpPr/>
          <p:nvPr/>
        </p:nvSpPr>
        <p:spPr>
          <a:xfrm>
            <a:off x="7075875" y="792479"/>
            <a:ext cx="508258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(b)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Rhodopsin is a transmembrane protein complex.</a:t>
            </a:r>
          </a:p>
        </p:txBody>
      </p:sp>
      <p:sp>
        <p:nvSpPr>
          <p:cNvPr id="551" name="Shape 551"/>
          <p:cNvSpPr/>
          <p:nvPr/>
        </p:nvSpPr>
        <p:spPr>
          <a:xfrm>
            <a:off x="458328" y="6175022"/>
            <a:ext cx="817632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(c)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The retinal molecule inside rhodopsin changes shape when retinal absorbs light.</a:t>
            </a:r>
          </a:p>
        </p:txBody>
      </p:sp>
      <p:sp>
        <p:nvSpPr>
          <p:cNvPr id="552" name="Shape 552"/>
          <p:cNvSpPr/>
          <p:nvPr/>
        </p:nvSpPr>
        <p:spPr>
          <a:xfrm>
            <a:off x="1171786" y="1571413"/>
            <a:ext cx="45720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Cone</a:t>
            </a:r>
          </a:p>
        </p:txBody>
      </p:sp>
      <p:sp>
        <p:nvSpPr>
          <p:cNvPr id="553" name="Shape 553"/>
          <p:cNvSpPr/>
          <p:nvPr/>
        </p:nvSpPr>
        <p:spPr>
          <a:xfrm>
            <a:off x="857955" y="2334542"/>
            <a:ext cx="35831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Rod</a:t>
            </a:r>
          </a:p>
        </p:txBody>
      </p:sp>
      <p:sp>
        <p:nvSpPr>
          <p:cNvPr id="554" name="Shape 554"/>
          <p:cNvSpPr/>
          <p:nvPr/>
        </p:nvSpPr>
        <p:spPr>
          <a:xfrm>
            <a:off x="487679" y="4562968"/>
            <a:ext cx="44713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Light</a:t>
            </a:r>
          </a:p>
        </p:txBody>
      </p:sp>
      <p:sp>
        <p:nvSpPr>
          <p:cNvPr id="555" name="Shape 555"/>
          <p:cNvSpPr/>
          <p:nvPr/>
        </p:nvSpPr>
        <p:spPr>
          <a:xfrm>
            <a:off x="6251786" y="3763715"/>
            <a:ext cx="44713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Light</a:t>
            </a:r>
          </a:p>
        </p:txBody>
      </p:sp>
      <p:sp>
        <p:nvSpPr>
          <p:cNvPr id="556" name="Shape 556"/>
          <p:cNvSpPr/>
          <p:nvPr/>
        </p:nvSpPr>
        <p:spPr>
          <a:xfrm>
            <a:off x="7258755" y="1957493"/>
            <a:ext cx="103036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Rhodopsin</a:t>
            </a:r>
          </a:p>
        </p:txBody>
      </p:sp>
      <p:sp>
        <p:nvSpPr>
          <p:cNvPr id="557" name="Shape 557"/>
          <p:cNvSpPr/>
          <p:nvPr/>
        </p:nvSpPr>
        <p:spPr>
          <a:xfrm>
            <a:off x="10794435" y="1718168"/>
            <a:ext cx="1030016" cy="60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Opsin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(protein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component)</a:t>
            </a:r>
          </a:p>
        </p:txBody>
      </p:sp>
      <p:sp>
        <p:nvSpPr>
          <p:cNvPr id="558" name="Shape 558"/>
          <p:cNvSpPr/>
          <p:nvPr/>
        </p:nvSpPr>
        <p:spPr>
          <a:xfrm>
            <a:off x="11191804" y="4910666"/>
            <a:ext cx="822524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Retinal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(pigment)</a:t>
            </a:r>
          </a:p>
        </p:txBody>
      </p:sp>
      <p:sp>
        <p:nvSpPr>
          <p:cNvPr id="559" name="Shape 559"/>
          <p:cNvSpPr/>
          <p:nvPr/>
        </p:nvSpPr>
        <p:spPr>
          <a:xfrm>
            <a:off x="4524586" y="6601741"/>
            <a:ext cx="1494570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i="1" sz="1400">
                <a:latin typeface="Arial"/>
                <a:ea typeface="Arial"/>
                <a:cs typeface="Arial"/>
                <a:sym typeface="Arial"/>
              </a:defRPr>
            </a:pPr>
            <a:r>
              <a:t>cis</a:t>
            </a:r>
            <a:r>
              <a:rPr i="0"/>
              <a:t> conformation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(inactive)</a:t>
            </a:r>
          </a:p>
        </p:txBody>
      </p:sp>
      <p:sp>
        <p:nvSpPr>
          <p:cNvPr id="560" name="Shape 560"/>
          <p:cNvSpPr/>
          <p:nvPr/>
        </p:nvSpPr>
        <p:spPr>
          <a:xfrm>
            <a:off x="5746044" y="7317458"/>
            <a:ext cx="44713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Light</a:t>
            </a:r>
          </a:p>
        </p:txBody>
      </p:sp>
      <p:sp>
        <p:nvSpPr>
          <p:cNvPr id="561" name="Shape 561"/>
          <p:cNvSpPr/>
          <p:nvPr/>
        </p:nvSpPr>
        <p:spPr>
          <a:xfrm>
            <a:off x="5023555" y="8505049"/>
            <a:ext cx="51649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solidFill>
                  <a:srgbClr val="09A2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Opsin</a:t>
            </a:r>
          </a:p>
        </p:txBody>
      </p:sp>
      <p:sp>
        <p:nvSpPr>
          <p:cNvPr id="562" name="Shape 562"/>
          <p:cNvSpPr/>
          <p:nvPr/>
        </p:nvSpPr>
        <p:spPr>
          <a:xfrm>
            <a:off x="11381458" y="7746435"/>
            <a:ext cx="51649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solidFill>
                  <a:srgbClr val="09A2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Opsin</a:t>
            </a:r>
          </a:p>
        </p:txBody>
      </p:sp>
      <p:sp>
        <p:nvSpPr>
          <p:cNvPr id="563" name="Shape 563"/>
          <p:cNvSpPr/>
          <p:nvPr/>
        </p:nvSpPr>
        <p:spPr>
          <a:xfrm>
            <a:off x="11051822" y="6382737"/>
            <a:ext cx="1198005" cy="60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i="1" sz="1400">
                <a:latin typeface="Arial"/>
                <a:ea typeface="Arial"/>
                <a:cs typeface="Arial"/>
                <a:sym typeface="Arial"/>
              </a:defRPr>
            </a:pPr>
            <a:r>
              <a:t>trans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conformation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(activated)</a:t>
            </a:r>
          </a:p>
        </p:txBody>
      </p:sp>
      <p:sp>
        <p:nvSpPr>
          <p:cNvPr id="564" name="Shape 564"/>
          <p:cNvSpPr/>
          <p:nvPr/>
        </p:nvSpPr>
        <p:spPr>
          <a:xfrm rot="5400000">
            <a:off x="9832622" y="372533"/>
            <a:ext cx="130952" cy="4253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113"/>
                  <a:pt x="10800" y="252"/>
                </a:cubicBezTo>
                <a:lnTo>
                  <a:pt x="10800" y="3313"/>
                </a:lnTo>
                <a:cubicBezTo>
                  <a:pt x="10800" y="3452"/>
                  <a:pt x="5965" y="3565"/>
                  <a:pt x="0" y="3565"/>
                </a:cubicBezTo>
                <a:cubicBezTo>
                  <a:pt x="5965" y="3565"/>
                  <a:pt x="10800" y="3678"/>
                  <a:pt x="10800" y="3817"/>
                </a:cubicBezTo>
                <a:lnTo>
                  <a:pt x="10800" y="21348"/>
                </a:lnTo>
                <a:cubicBezTo>
                  <a:pt x="10800" y="21487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9749084" y="3824675"/>
            <a:ext cx="1386277" cy="1187592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6" name="Shape 566"/>
          <p:cNvSpPr/>
          <p:nvPr/>
        </p:nvSpPr>
        <p:spPr>
          <a:xfrm>
            <a:off x="1440462" y="5438986"/>
            <a:ext cx="664779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0.5 µm</a:t>
            </a:r>
          </a:p>
        </p:txBody>
      </p:sp>
      <p:sp>
        <p:nvSpPr>
          <p:cNvPr id="567" name="Shape 567"/>
          <p:cNvSpPr/>
          <p:nvPr/>
        </p:nvSpPr>
        <p:spPr>
          <a:xfrm>
            <a:off x="1458524" y="5739270"/>
            <a:ext cx="668303" cy="1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8" name="Shape 568"/>
          <p:cNvSpPr/>
          <p:nvPr/>
        </p:nvSpPr>
        <p:spPr>
          <a:xfrm>
            <a:off x="4727786" y="8484728"/>
            <a:ext cx="266419" cy="126437"/>
          </a:xfrm>
          <a:prstGeom prst="line">
            <a:avLst/>
          </a:prstGeom>
          <a:ln w="25400">
            <a:solidFill>
              <a:srgbClr val="09A25A"/>
            </a:solidFill>
            <a:prstDash val="sysDot"/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9" name="Shape 569"/>
          <p:cNvSpPr/>
          <p:nvPr/>
        </p:nvSpPr>
        <p:spPr>
          <a:xfrm>
            <a:off x="11148906" y="7671928"/>
            <a:ext cx="212233" cy="144499"/>
          </a:xfrm>
          <a:prstGeom prst="line">
            <a:avLst/>
          </a:prstGeom>
          <a:ln w="25400">
            <a:solidFill>
              <a:srgbClr val="09A25A"/>
            </a:solidFill>
            <a:prstDash val="sysDot"/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Do Rods and Cones Detect Light?</a:t>
            </a:r>
          </a:p>
        </p:txBody>
      </p:sp>
      <p:sp>
        <p:nvSpPr>
          <p:cNvPr id="574" name="Shape 574"/>
          <p:cNvSpPr/>
          <p:nvPr>
            <p:ph type="body" idx="4294967295"/>
          </p:nvPr>
        </p:nvSpPr>
        <p:spPr>
          <a:xfrm>
            <a:off x="205457" y="1837831"/>
            <a:ext cx="12799344" cy="7626774"/>
          </a:xfrm>
          <a:prstGeom prst="rect">
            <a:avLst/>
          </a:prstGeom>
        </p:spPr>
        <p:txBody>
          <a:bodyPr lIns="0" tIns="0" rIns="0" bIns="0" anchor="t"/>
          <a:lstStyle/>
          <a:p>
            <a:pPr marL="393229" indent="-393229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Light </a:t>
            </a:r>
            <a:r>
              <a:rPr i="1"/>
              <a:t>does not open ion channels or trigger the release </a:t>
            </a:r>
            <a:br>
              <a:rPr i="1"/>
            </a:br>
            <a:r>
              <a:rPr i="1"/>
              <a:t>of a neurotransmitter to a sensory neuron</a:t>
            </a:r>
            <a:endParaRPr i="1"/>
          </a:p>
          <a:p>
            <a:pPr marL="393229" indent="-393229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molecular basis of vision is a </a:t>
            </a:r>
            <a:r>
              <a:rPr b="1"/>
              <a:t>shape change in </a:t>
            </a:r>
            <a:br>
              <a:rPr b="1"/>
            </a:br>
            <a:r>
              <a:rPr b="1"/>
              <a:t>retinal</a:t>
            </a:r>
            <a:endParaRPr b="1"/>
          </a:p>
          <a:p>
            <a:pPr lvl="1" marL="824483" indent="-379983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This shuts down an existing ion channel</a:t>
            </a:r>
          </a:p>
          <a:p>
            <a:pPr lvl="1" marL="824483" indent="-379983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Decreases the amount of neurotransmitter being released to the sensory neuron</a:t>
            </a:r>
          </a:p>
          <a:p>
            <a:pPr lvl="1" marL="824483" indent="-379983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Exposure to light transmits information by </a:t>
            </a:r>
            <a:r>
              <a:rPr i="1"/>
              <a:t>shutting down </a:t>
            </a:r>
            <a:r>
              <a:t>both processes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type="title" idx="4294967295"/>
          </p:nvPr>
        </p:nvSpPr>
        <p:spPr>
          <a:xfrm>
            <a:off x="97084" y="277706"/>
            <a:ext cx="12654845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Light Shuts Down Neurotransmitter Release</a:t>
            </a:r>
          </a:p>
        </p:txBody>
      </p:sp>
      <p:sp>
        <p:nvSpPr>
          <p:cNvPr id="577" name="Shape 577"/>
          <p:cNvSpPr/>
          <p:nvPr>
            <p:ph type="body" idx="4294967295"/>
          </p:nvPr>
        </p:nvSpPr>
        <p:spPr>
          <a:xfrm>
            <a:off x="205457" y="1873955"/>
            <a:ext cx="12690971" cy="7559041"/>
          </a:xfrm>
          <a:prstGeom prst="rect">
            <a:avLst/>
          </a:prstGeom>
        </p:spPr>
        <p:txBody>
          <a:bodyPr lIns="0" tIns="0" rIns="0" bIns="0" anchor="t"/>
          <a:lstStyle/>
          <a:p>
            <a:pPr marL="628269" indent="-628269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Rhodopsin is activated when light causes retinal to change shape</a:t>
            </a:r>
            <a:endParaRPr i="1"/>
          </a:p>
          <a:p>
            <a:pPr marL="628269" indent="-628269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Rhodopsin activates the membrane protein </a:t>
            </a:r>
            <a:r>
              <a:rPr b="1"/>
              <a:t>transducin</a:t>
            </a:r>
            <a:r>
              <a:t>, which in turn activates the enzyme </a:t>
            </a:r>
            <a:r>
              <a:rPr b="1"/>
              <a:t>phosphodiesterase (PDE)</a:t>
            </a:r>
          </a:p>
          <a:p>
            <a:pPr marL="628269" indent="-628269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PDE breaks down </a:t>
            </a:r>
            <a:r>
              <a:rPr b="1"/>
              <a:t>cyclic guanosine monophosphate (cGMP)</a:t>
            </a:r>
            <a:r>
              <a:t> to </a:t>
            </a:r>
            <a:r>
              <a:rPr b="1"/>
              <a:t>guanosine monophosphate (GMP)</a:t>
            </a:r>
          </a:p>
          <a:p>
            <a:pPr marL="628269" indent="-628269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As cGMP levels decline, cGMP-gated sodium channels in the plasma membrane of the rod cell close</a:t>
            </a:r>
          </a:p>
          <a:p>
            <a:pPr marL="628269" indent="-628269" defTabSz="1300480">
              <a:spcBef>
                <a:spcPts val="800"/>
              </a:spcBef>
              <a:buClr>
                <a:srgbClr val="000000"/>
              </a:buClr>
              <a:buSzPct val="100000"/>
              <a:buAutoNum type="arabicPeriod" startAt="1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When sodium channels close, Na</a:t>
            </a:r>
            <a:r>
              <a:rPr baseline="30529"/>
              <a:t>+</a:t>
            </a:r>
            <a:r>
              <a:t> entry decreases and </a:t>
            </a:r>
            <a:br/>
            <a:r>
              <a:t>the membrane hyperpolarizes, decreasing neurotransmitter release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47_13_signal_transduction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064"/>
          <a:stretch>
            <a:fillRect/>
          </a:stretch>
        </p:blipFill>
        <p:spPr>
          <a:xfrm>
            <a:off x="422204" y="1932657"/>
            <a:ext cx="12158135" cy="564896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47.13</a:t>
            </a:r>
          </a:p>
        </p:txBody>
      </p:sp>
      <p:sp>
        <p:nvSpPr>
          <p:cNvPr id="581" name="Shape 581"/>
          <p:cNvSpPr/>
          <p:nvPr/>
        </p:nvSpPr>
        <p:spPr>
          <a:xfrm>
            <a:off x="489937" y="2510648"/>
            <a:ext cx="22031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Before stimulation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50240" indent="-650240" algn="l" defTabSz="1300480"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(no light)</a:t>
            </a:r>
          </a:p>
        </p:txBody>
      </p:sp>
      <p:sp>
        <p:nvSpPr>
          <p:cNvPr id="582" name="Shape 582"/>
          <p:cNvSpPr/>
          <p:nvPr/>
        </p:nvSpPr>
        <p:spPr>
          <a:xfrm>
            <a:off x="6678506" y="2763519"/>
            <a:ext cx="25903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sz="16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(b)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After stimulation (light)</a:t>
            </a:r>
          </a:p>
        </p:txBody>
      </p:sp>
      <p:sp>
        <p:nvSpPr>
          <p:cNvPr id="583" name="Shape 583"/>
          <p:cNvSpPr/>
          <p:nvPr/>
        </p:nvSpPr>
        <p:spPr>
          <a:xfrm>
            <a:off x="5111608" y="2092959"/>
            <a:ext cx="358318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Rod</a:t>
            </a:r>
          </a:p>
        </p:txBody>
      </p:sp>
      <p:sp>
        <p:nvSpPr>
          <p:cNvPr id="584" name="Shape 584"/>
          <p:cNvSpPr/>
          <p:nvPr/>
        </p:nvSpPr>
        <p:spPr>
          <a:xfrm>
            <a:off x="3497297" y="2515164"/>
            <a:ext cx="1010829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         Disk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membranes</a:t>
            </a:r>
          </a:p>
        </p:txBody>
      </p:sp>
      <p:sp>
        <p:nvSpPr>
          <p:cNvPr id="585" name="Shape 585"/>
          <p:cNvSpPr/>
          <p:nvPr/>
        </p:nvSpPr>
        <p:spPr>
          <a:xfrm>
            <a:off x="5256106" y="3479235"/>
            <a:ext cx="990428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Rhodopsin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(inactive)</a:t>
            </a:r>
          </a:p>
        </p:txBody>
      </p:sp>
      <p:sp>
        <p:nvSpPr>
          <p:cNvPr id="586" name="Shape 586"/>
          <p:cNvSpPr/>
          <p:nvPr/>
        </p:nvSpPr>
        <p:spPr>
          <a:xfrm>
            <a:off x="5253848" y="4294293"/>
            <a:ext cx="1010569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Transducin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(inactive)</a:t>
            </a:r>
          </a:p>
        </p:txBody>
      </p:sp>
      <p:sp>
        <p:nvSpPr>
          <p:cNvPr id="587" name="Shape 587"/>
          <p:cNvSpPr/>
          <p:nvPr/>
        </p:nvSpPr>
        <p:spPr>
          <a:xfrm>
            <a:off x="5262879" y="5384800"/>
            <a:ext cx="793268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PDE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(inactive)</a:t>
            </a:r>
          </a:p>
        </p:txBody>
      </p:sp>
      <p:sp>
        <p:nvSpPr>
          <p:cNvPr id="588" name="Shape 588"/>
          <p:cNvSpPr/>
          <p:nvPr/>
        </p:nvSpPr>
        <p:spPr>
          <a:xfrm>
            <a:off x="5260622" y="6502400"/>
            <a:ext cx="1099382" cy="8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cGMP-gated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sodium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channel</a:t>
            </a:r>
          </a:p>
          <a:p>
            <a:pPr marL="650240" indent="-650240"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(open)</a:t>
            </a:r>
          </a:p>
        </p:txBody>
      </p:sp>
      <p:sp>
        <p:nvSpPr>
          <p:cNvPr id="589" name="Shape 589"/>
          <p:cNvSpPr/>
          <p:nvPr/>
        </p:nvSpPr>
        <p:spPr>
          <a:xfrm>
            <a:off x="645724" y="7247466"/>
            <a:ext cx="2943304" cy="21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Na</a:t>
            </a:r>
            <a:r>
              <a:rPr b="0" baseline="30571">
                <a:latin typeface="Symbol"/>
                <a:ea typeface="Symbol"/>
                <a:cs typeface="Symbol"/>
                <a:sym typeface="Symbol"/>
              </a:rPr>
              <a:t>+</a:t>
            </a:r>
            <a:r>
              <a:t> current depolarizes membrane</a:t>
            </a:r>
          </a:p>
        </p:txBody>
      </p:sp>
      <p:sp>
        <p:nvSpPr>
          <p:cNvPr id="590" name="Shape 590"/>
          <p:cNvSpPr/>
          <p:nvPr/>
        </p:nvSpPr>
        <p:spPr>
          <a:xfrm>
            <a:off x="1311768" y="6888480"/>
            <a:ext cx="213709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Plasma membrane of rod</a:t>
            </a:r>
          </a:p>
        </p:txBody>
      </p:sp>
      <p:sp>
        <p:nvSpPr>
          <p:cNvPr id="591" name="Shape 591"/>
          <p:cNvSpPr/>
          <p:nvPr/>
        </p:nvSpPr>
        <p:spPr>
          <a:xfrm>
            <a:off x="4025617" y="5987626"/>
            <a:ext cx="305041" cy="21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Na</a:t>
            </a:r>
            <a:r>
              <a:rPr b="0" baseline="30571">
                <a:latin typeface="Symbol"/>
                <a:ea typeface="Symbol"/>
                <a:cs typeface="Symbol"/>
                <a:sym typeface="Symbol"/>
              </a:rPr>
              <a:t>+</a:t>
            </a:r>
          </a:p>
        </p:txBody>
      </p:sp>
      <p:sp>
        <p:nvSpPr>
          <p:cNvPr id="592" name="Shape 592"/>
          <p:cNvSpPr/>
          <p:nvPr/>
        </p:nvSpPr>
        <p:spPr>
          <a:xfrm>
            <a:off x="11446933" y="3531164"/>
            <a:ext cx="990427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Rhodopsin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(activated)</a:t>
            </a:r>
          </a:p>
        </p:txBody>
      </p:sp>
      <p:sp>
        <p:nvSpPr>
          <p:cNvPr id="593" name="Shape 593"/>
          <p:cNvSpPr/>
          <p:nvPr/>
        </p:nvSpPr>
        <p:spPr>
          <a:xfrm>
            <a:off x="11444675" y="4874542"/>
            <a:ext cx="1010569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Transducin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(activated)</a:t>
            </a:r>
          </a:p>
        </p:txBody>
      </p:sp>
      <p:sp>
        <p:nvSpPr>
          <p:cNvPr id="594" name="Shape 594"/>
          <p:cNvSpPr/>
          <p:nvPr/>
        </p:nvSpPr>
        <p:spPr>
          <a:xfrm>
            <a:off x="11462737" y="5481884"/>
            <a:ext cx="901961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PDE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(activated)</a:t>
            </a:r>
          </a:p>
        </p:txBody>
      </p:sp>
      <p:sp>
        <p:nvSpPr>
          <p:cNvPr id="595" name="Shape 595"/>
          <p:cNvSpPr/>
          <p:nvPr/>
        </p:nvSpPr>
        <p:spPr>
          <a:xfrm>
            <a:off x="11458222" y="6504658"/>
            <a:ext cx="109938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cGMP-gated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sodium</a:t>
            </a:r>
          </a:p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channel</a:t>
            </a:r>
          </a:p>
          <a:p>
            <a:pPr marL="650240" indent="-650240" algn="l" defTabSz="1300480">
              <a:defRPr sz="1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(closed)</a:t>
            </a:r>
          </a:p>
        </p:txBody>
      </p:sp>
      <p:sp>
        <p:nvSpPr>
          <p:cNvPr id="596" name="Shape 596"/>
          <p:cNvSpPr/>
          <p:nvPr/>
        </p:nvSpPr>
        <p:spPr>
          <a:xfrm>
            <a:off x="7360355" y="7331004"/>
            <a:ext cx="3891860" cy="21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Lack of Na</a:t>
            </a:r>
            <a:r>
              <a:rPr b="0" baseline="30571">
                <a:latin typeface="Symbol"/>
                <a:ea typeface="Symbol"/>
                <a:cs typeface="Symbol"/>
                <a:sym typeface="Symbol"/>
              </a:rPr>
              <a:t>+</a:t>
            </a:r>
            <a:r>
              <a:t> current hyperpolarizes membrane</a:t>
            </a:r>
          </a:p>
        </p:txBody>
      </p:sp>
      <p:sp>
        <p:nvSpPr>
          <p:cNvPr id="597" name="Shape 597"/>
          <p:cNvSpPr/>
          <p:nvPr/>
        </p:nvSpPr>
        <p:spPr>
          <a:xfrm flipH="1">
            <a:off x="4018844" y="3567288"/>
            <a:ext cx="1192107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8" name="Shape 598"/>
          <p:cNvSpPr/>
          <p:nvPr/>
        </p:nvSpPr>
        <p:spPr>
          <a:xfrm>
            <a:off x="4321386" y="4384604"/>
            <a:ext cx="871503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9" name="Shape 599"/>
          <p:cNvSpPr/>
          <p:nvPr/>
        </p:nvSpPr>
        <p:spPr>
          <a:xfrm flipH="1">
            <a:off x="4371057" y="5481884"/>
            <a:ext cx="830863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0" name="Shape 600"/>
          <p:cNvSpPr/>
          <p:nvPr/>
        </p:nvSpPr>
        <p:spPr>
          <a:xfrm>
            <a:off x="4529102" y="6628835"/>
            <a:ext cx="668303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1" name="Shape 601"/>
          <p:cNvSpPr/>
          <p:nvPr/>
        </p:nvSpPr>
        <p:spPr>
          <a:xfrm flipH="1">
            <a:off x="10539307" y="6601741"/>
            <a:ext cx="844409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2" name="Shape 602"/>
          <p:cNvSpPr/>
          <p:nvPr/>
        </p:nvSpPr>
        <p:spPr>
          <a:xfrm flipH="1">
            <a:off x="10543822" y="5590257"/>
            <a:ext cx="853441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3" name="Shape 603"/>
          <p:cNvSpPr/>
          <p:nvPr/>
        </p:nvSpPr>
        <p:spPr>
          <a:xfrm>
            <a:off x="10458026" y="4989688"/>
            <a:ext cx="925690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4" name="Shape 604"/>
          <p:cNvSpPr/>
          <p:nvPr/>
        </p:nvSpPr>
        <p:spPr>
          <a:xfrm flipH="1">
            <a:off x="10254826" y="3621475"/>
            <a:ext cx="1137921" cy="1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6658186" y="3499555"/>
            <a:ext cx="44713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Light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title" idx="4294967295"/>
          </p:nvPr>
        </p:nvSpPr>
        <p:spPr>
          <a:xfrm>
            <a:off x="97084" y="277706"/>
            <a:ext cx="12661619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Light Shuts Down Neurotransmitter Release</a:t>
            </a:r>
          </a:p>
        </p:txBody>
      </p:sp>
      <p:sp>
        <p:nvSpPr>
          <p:cNvPr id="610" name="Shape 610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decrease in neurotransmitter indicates to the postsynaptic cell, the </a:t>
            </a:r>
            <a:r>
              <a:rPr b="1"/>
              <a:t>bipolar cell</a:t>
            </a:r>
            <a:r>
              <a:t>, that the rod absorbed light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As a result, a new pattern of action potentials is sent to the brain via the ganglion cells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Axons from ganglion cells are bundled into the optic nerve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single photon of light can cause a change in membrane potential in the rod cells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Color Vision: The Puzzle of Dalton’s Eye</a:t>
            </a:r>
          </a:p>
        </p:txBody>
      </p:sp>
      <p:sp>
        <p:nvSpPr>
          <p:cNvPr id="613" name="Shape 613"/>
          <p:cNvSpPr/>
          <p:nvPr>
            <p:ph type="body" idx="4294967295"/>
          </p:nvPr>
        </p:nvSpPr>
        <p:spPr>
          <a:xfrm>
            <a:off x="205457" y="1801706"/>
            <a:ext cx="12480997" cy="6999113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the late 18th century, physicist John Dalton suggested a mechanism (later proved incorrect) for his </a:t>
            </a:r>
            <a:r>
              <a:rPr b="1"/>
              <a:t>red-green color blindness</a:t>
            </a:r>
            <a:endParaRPr b="1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With DNA testing, modern researchers determined </a:t>
            </a:r>
            <a:br/>
            <a:r>
              <a:t>that Dalton had no functioning M (medium-wavelength) cones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Color Vision: The Puzzle of Dalton’s Eye</a:t>
            </a:r>
          </a:p>
        </p:txBody>
      </p:sp>
      <p:sp>
        <p:nvSpPr>
          <p:cNvPr id="616" name="Shape 616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We now know that there are three different cone types, each having a different type of opsin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These opsins respond only to distinct wavelengths </a:t>
            </a:r>
            <a:br/>
            <a:r>
              <a:t>and thus detect blue, green, or red light (short, medium, and long wavelengths)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Current theory states that the brain distinguishes </a:t>
            </a:r>
            <a:br/>
            <a:r>
              <a:t>color by integrating the signals from the three types </a:t>
            </a:r>
            <a:br/>
            <a:r>
              <a:t>of opsins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47_14_color_blindness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603"/>
          <a:stretch>
            <a:fillRect/>
          </a:stretch>
        </p:blipFill>
        <p:spPr>
          <a:xfrm>
            <a:off x="2027484" y="194168"/>
            <a:ext cx="8949832" cy="9121424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Shape 619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47.14</a:t>
            </a:r>
          </a:p>
        </p:txBody>
      </p:sp>
      <p:sp>
        <p:nvSpPr>
          <p:cNvPr id="620" name="Shape 620"/>
          <p:cNvSpPr/>
          <p:nvPr/>
        </p:nvSpPr>
        <p:spPr>
          <a:xfrm>
            <a:off x="2077155" y="198684"/>
            <a:ext cx="2824362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color deficiency</a:t>
            </a:r>
          </a:p>
        </p:txBody>
      </p:sp>
      <p:sp>
        <p:nvSpPr>
          <p:cNvPr id="621" name="Shape 621"/>
          <p:cNvSpPr/>
          <p:nvPr/>
        </p:nvSpPr>
        <p:spPr>
          <a:xfrm>
            <a:off x="6746240" y="209973"/>
            <a:ext cx="3993407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Red–green color deficiency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47_15_opsin_absorption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603"/>
          <a:stretch>
            <a:fillRect/>
          </a:stretch>
        </p:blipFill>
        <p:spPr>
          <a:xfrm>
            <a:off x="1905564" y="194168"/>
            <a:ext cx="9191414" cy="9121424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hape 626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47.15</a:t>
            </a:r>
          </a:p>
        </p:txBody>
      </p:sp>
      <p:sp>
        <p:nvSpPr>
          <p:cNvPr id="627" name="Shape 627"/>
          <p:cNvSpPr/>
          <p:nvPr/>
        </p:nvSpPr>
        <p:spPr>
          <a:xfrm>
            <a:off x="5063448" y="1612053"/>
            <a:ext cx="1198117" cy="701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S opsin</a:t>
            </a:r>
          </a:p>
          <a:p>
            <a:pPr marL="650240" indent="-650240" defTabSz="1300480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420</a:t>
            </a:r>
          </a:p>
        </p:txBody>
      </p:sp>
      <p:sp>
        <p:nvSpPr>
          <p:cNvPr id="628" name="Shape 628"/>
          <p:cNvSpPr/>
          <p:nvPr/>
        </p:nvSpPr>
        <p:spPr>
          <a:xfrm>
            <a:off x="7063374" y="1657208"/>
            <a:ext cx="1248718" cy="70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M opsin</a:t>
            </a:r>
          </a:p>
          <a:p>
            <a:pPr marL="650240" indent="-650240" defTabSz="1300480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530</a:t>
            </a:r>
          </a:p>
        </p:txBody>
      </p:sp>
      <p:sp>
        <p:nvSpPr>
          <p:cNvPr id="629" name="Shape 629"/>
          <p:cNvSpPr/>
          <p:nvPr/>
        </p:nvSpPr>
        <p:spPr>
          <a:xfrm>
            <a:off x="8468199" y="1657208"/>
            <a:ext cx="1175495" cy="70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L opsin</a:t>
            </a:r>
          </a:p>
          <a:p>
            <a:pPr marL="650240" indent="-650240" defTabSz="1300480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560</a:t>
            </a:r>
          </a:p>
        </p:txBody>
      </p:sp>
      <p:sp>
        <p:nvSpPr>
          <p:cNvPr id="630" name="Shape 630"/>
          <p:cNvSpPr/>
          <p:nvPr/>
        </p:nvSpPr>
        <p:spPr>
          <a:xfrm>
            <a:off x="5775395" y="216746"/>
            <a:ext cx="2838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Visible spectrum</a:t>
            </a:r>
          </a:p>
        </p:txBody>
      </p:sp>
      <p:sp>
        <p:nvSpPr>
          <p:cNvPr id="631" name="Shape 631"/>
          <p:cNvSpPr/>
          <p:nvPr/>
        </p:nvSpPr>
        <p:spPr>
          <a:xfrm>
            <a:off x="5782168" y="8922737"/>
            <a:ext cx="278894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Wavelength (nm)</a:t>
            </a:r>
          </a:p>
        </p:txBody>
      </p:sp>
      <p:sp>
        <p:nvSpPr>
          <p:cNvPr id="632" name="Shape 632"/>
          <p:cNvSpPr/>
          <p:nvPr/>
        </p:nvSpPr>
        <p:spPr>
          <a:xfrm rot="16200000">
            <a:off x="665403" y="5482731"/>
            <a:ext cx="331400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defTabSz="1300480">
              <a:defRPr sz="2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Relative proportion</a:t>
            </a:r>
          </a:p>
          <a:p>
            <a:pPr marL="650240" indent="-650240" defTabSz="1300480">
              <a:defRPr sz="24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of light absorbed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Sensory Organs Convey Information to the Brain</a:t>
            </a:r>
          </a:p>
        </p:txBody>
      </p:sp>
      <p:sp>
        <p:nvSpPr>
          <p:cNvPr id="196" name="Shape 196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Each type of sensory information is detected by a sensory neuron or by a specialized receptor cell that makes a synapse with a sensory neuron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Transduction requires a sensory receptor cell to convert light, sound, tension, or some other stimulus into an electrical signal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Sensory receptors are located throughout the body and are categorized by the type of stimulus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90310" y="219004"/>
            <a:ext cx="12128784" cy="623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650240"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Vertebrate Eye</a:t>
            </a:r>
          </a:p>
        </p:txBody>
      </p:sp>
      <p:pic>
        <p:nvPicPr>
          <p:cNvPr id="637" name="Freeman_btn_Blacktxt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3484" y="4305582"/>
            <a:ext cx="1797192" cy="889565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Shape 638"/>
          <p:cNvSpPr/>
          <p:nvPr/>
        </p:nvSpPr>
        <p:spPr>
          <a:xfrm>
            <a:off x="4908408" y="4497493"/>
            <a:ext cx="4577083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Web Activity: The Vertebrate Eye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Do Other Animals See Color?</a:t>
            </a:r>
          </a:p>
        </p:txBody>
      </p:sp>
      <p:sp>
        <p:nvSpPr>
          <p:cNvPr id="641" name="Shape 641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How well an animal can see color depends on the number of cones and the particular opsins it has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This ability may be determined by their environment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types of opsins found in a species correlates with the environment it inhabits and its mode of life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Opsins are adaptations—their structure and function vary among species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Other Examples of Color Vision in Animals</a:t>
            </a:r>
          </a:p>
        </p:txBody>
      </p:sp>
      <p:sp>
        <p:nvSpPr>
          <p:cNvPr id="644" name="Shape 644"/>
          <p:cNvSpPr/>
          <p:nvPr>
            <p:ph type="body" idx="4294967295"/>
          </p:nvPr>
        </p:nvSpPr>
        <p:spPr>
          <a:xfrm>
            <a:off x="205457" y="1819768"/>
            <a:ext cx="12553246" cy="7703540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Many vertebrate and invertebrate species have four </a:t>
            </a:r>
            <a:br/>
            <a:r>
              <a:t>or more types of opsins and probably perceive a world of colors much richer than ours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Examples include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Fish—Coelacanths live in deep water and can see </a:t>
            </a:r>
            <a:br/>
            <a:r>
              <a:t>blue light</a:t>
            </a:r>
          </a:p>
          <a:p>
            <a:pPr lvl="2" marL="1284816" indent="-395816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The blue penetrates to greater depth than other colors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Primates that eat fruit must see green, yellow, and red in order to find ripe fruit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Some insects and birds see in the ultraviolet, which serves as a pollination adaptation because some flowers have ultraviolet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/>
        </p:nvSpPr>
        <p:spPr>
          <a:xfrm>
            <a:off x="5225668" y="4552950"/>
            <a:ext cx="25534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Best vision?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5850" y="2070100"/>
            <a:ext cx="8293100" cy="561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100" y="577850"/>
            <a:ext cx="8864600" cy="859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900" y="1098550"/>
            <a:ext cx="1028700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5935" y="0"/>
            <a:ext cx="683293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1917700"/>
            <a:ext cx="10363200" cy="591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5059" y="0"/>
            <a:ext cx="863468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Types of Sensory Receptors</a:t>
            </a:r>
          </a:p>
        </p:txBody>
      </p:sp>
      <p:sp>
        <p:nvSpPr>
          <p:cNvPr id="199" name="Shape 199"/>
          <p:cNvSpPr/>
          <p:nvPr>
            <p:ph type="body" idx="4294967295"/>
          </p:nvPr>
        </p:nvSpPr>
        <p:spPr>
          <a:xfrm>
            <a:off x="205457" y="1837831"/>
            <a:ext cx="12553246" cy="7559041"/>
          </a:xfrm>
          <a:prstGeom prst="rect">
            <a:avLst/>
          </a:prstGeom>
        </p:spPr>
        <p:txBody>
          <a:bodyPr lIns="0" tIns="0" rIns="0" bIns="0" anchor="t"/>
          <a:lstStyle/>
          <a:p>
            <a:pPr marL="393229" indent="-393229" defTabSz="1300480">
              <a:spcBef>
                <a:spcPts val="6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Many types of sensory receptors convey the change in the environment into electrical signals</a:t>
            </a:r>
            <a:endParaRPr b="1"/>
          </a:p>
          <a:p>
            <a:pPr lvl="1" marL="824483" indent="-379983" defTabSz="1300480">
              <a:spcBef>
                <a:spcPts val="600"/>
              </a:spcBef>
              <a:buClr>
                <a:srgbClr val="9D002D"/>
              </a:buClr>
              <a:buSzPct val="100000"/>
              <a:buChar char="–"/>
              <a:defRPr b="1" sz="3400">
                <a:latin typeface="Arial"/>
                <a:ea typeface="Arial"/>
                <a:cs typeface="Arial"/>
                <a:sym typeface="Arial"/>
              </a:defRPr>
            </a:pPr>
            <a:r>
              <a:t>Nociceptors</a:t>
            </a:r>
            <a:r>
              <a:rPr b="0"/>
              <a:t> sense harmful stimuli such as tissue injury</a:t>
            </a:r>
          </a:p>
          <a:p>
            <a:pPr lvl="1" marL="824483" indent="-379983" defTabSz="1300480">
              <a:spcBef>
                <a:spcPts val="600"/>
              </a:spcBef>
              <a:buClr>
                <a:srgbClr val="9D002D"/>
              </a:buClr>
              <a:buSzPct val="100000"/>
              <a:buChar char="–"/>
              <a:defRPr b="1" sz="3400">
                <a:latin typeface="Arial"/>
                <a:ea typeface="Arial"/>
                <a:cs typeface="Arial"/>
                <a:sym typeface="Arial"/>
              </a:defRPr>
            </a:pPr>
            <a:r>
              <a:t>Thermoreceptors</a:t>
            </a:r>
            <a:r>
              <a:rPr b="0"/>
              <a:t> detect changes in temperature</a:t>
            </a:r>
          </a:p>
          <a:p>
            <a:pPr lvl="1" marL="824483" indent="-379983" defTabSz="1300480">
              <a:spcBef>
                <a:spcPts val="600"/>
              </a:spcBef>
              <a:buClr>
                <a:srgbClr val="9D002D"/>
              </a:buClr>
              <a:buSzPct val="100000"/>
              <a:buChar char="–"/>
              <a:defRPr b="1" sz="3400">
                <a:latin typeface="Arial"/>
                <a:ea typeface="Arial"/>
                <a:cs typeface="Arial"/>
                <a:sym typeface="Arial"/>
              </a:defRPr>
            </a:pPr>
            <a:r>
              <a:t>Mechanoreceptors</a:t>
            </a:r>
            <a:r>
              <a:rPr b="0"/>
              <a:t> respond to distortion caused by pressure</a:t>
            </a:r>
          </a:p>
          <a:p>
            <a:pPr lvl="1" marL="824483" indent="-379983" defTabSz="1300480">
              <a:spcBef>
                <a:spcPts val="600"/>
              </a:spcBef>
              <a:buClr>
                <a:srgbClr val="9D002D"/>
              </a:buClr>
              <a:buSzPct val="100000"/>
              <a:buChar char="–"/>
              <a:defRPr b="1" sz="3400">
                <a:latin typeface="Arial"/>
                <a:ea typeface="Arial"/>
                <a:cs typeface="Arial"/>
                <a:sym typeface="Arial"/>
              </a:defRPr>
            </a:pPr>
            <a:r>
              <a:t>Chemoreceptors</a:t>
            </a:r>
            <a:r>
              <a:rPr b="0"/>
              <a:t> perceive the presence of specific molecules</a:t>
            </a:r>
          </a:p>
          <a:p>
            <a:pPr lvl="1" marL="824483" indent="-379983" defTabSz="1300480">
              <a:spcBef>
                <a:spcPts val="600"/>
              </a:spcBef>
              <a:buClr>
                <a:srgbClr val="9D002D"/>
              </a:buClr>
              <a:buSzPct val="100000"/>
              <a:buChar char="–"/>
              <a:defRPr b="1" sz="3400">
                <a:latin typeface="Arial"/>
                <a:ea typeface="Arial"/>
                <a:cs typeface="Arial"/>
                <a:sym typeface="Arial"/>
              </a:defRPr>
            </a:pPr>
            <a:r>
              <a:t>Photoreceptors</a:t>
            </a:r>
            <a:r>
              <a:rPr b="0"/>
              <a:t> respond to particular wavelengths of light</a:t>
            </a:r>
          </a:p>
          <a:p>
            <a:pPr lvl="1" marL="824483" indent="-379983" defTabSz="1300480">
              <a:spcBef>
                <a:spcPts val="600"/>
              </a:spcBef>
              <a:buClr>
                <a:srgbClr val="9D002D"/>
              </a:buClr>
              <a:buSzPct val="100000"/>
              <a:buChar char="–"/>
              <a:defRPr b="1" sz="3400">
                <a:latin typeface="Arial"/>
                <a:ea typeface="Arial"/>
                <a:cs typeface="Arial"/>
                <a:sym typeface="Arial"/>
              </a:defRPr>
            </a:pPr>
            <a:r>
              <a:t>Electroreceptors</a:t>
            </a:r>
            <a:r>
              <a:rPr b="0"/>
              <a:t> detect electrical fields</a:t>
            </a:r>
          </a:p>
          <a:p>
            <a:pPr lvl="1" marL="824483" indent="-379983" defTabSz="1300480">
              <a:spcBef>
                <a:spcPts val="600"/>
              </a:spcBef>
              <a:buClr>
                <a:srgbClr val="9D002D"/>
              </a:buClr>
              <a:buSzPct val="100000"/>
              <a:buChar char="–"/>
              <a:defRPr b="1" sz="3400">
                <a:latin typeface="Arial"/>
                <a:ea typeface="Arial"/>
                <a:cs typeface="Arial"/>
                <a:sym typeface="Arial"/>
              </a:defRPr>
            </a:pPr>
            <a:r>
              <a:t>Magnetoreceptors </a:t>
            </a:r>
            <a:r>
              <a:rPr b="0"/>
              <a:t>detect magnet fields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550" y="38100"/>
            <a:ext cx="10299700" cy="967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4386" y="0"/>
            <a:ext cx="8156028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/>
        </p:nvSpPr>
        <p:spPr>
          <a:xfrm>
            <a:off x="4963007" y="4552950"/>
            <a:ext cx="30787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More on vision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085850"/>
            <a:ext cx="11099800" cy="758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100" y="660400"/>
            <a:ext cx="8610600" cy="843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450850"/>
            <a:ext cx="6426200" cy="885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750" y="647700"/>
            <a:ext cx="9639300" cy="845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700" y="3079750"/>
            <a:ext cx="7899400" cy="359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Chemoreception: Sensing Chemicals</a:t>
            </a:r>
          </a:p>
        </p:txBody>
      </p:sp>
      <p:sp>
        <p:nvSpPr>
          <p:cNvPr id="677" name="Shape 677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sense of taste (</a:t>
            </a:r>
            <a:r>
              <a:rPr b="1"/>
              <a:t>gustation</a:t>
            </a:r>
            <a:r>
              <a:t>) and the sense of smell (</a:t>
            </a:r>
            <a:r>
              <a:rPr b="1"/>
              <a:t>olfaction</a:t>
            </a:r>
            <a:r>
              <a:t>) originate in chemoreceptors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Chemoreception is the result of the molecule binding to the chemoreceptor and initiating an acton potential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molecules causes a change in the membrane potential and transduction takes place, changing the chemoreception to an electrical signal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0" y="21925"/>
            <a:ext cx="13004800" cy="9709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Sensory Transduction</a:t>
            </a:r>
          </a:p>
        </p:txBody>
      </p:sp>
      <p:sp>
        <p:nvSpPr>
          <p:cNvPr id="202" name="Shape 202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When cells are in the resting state, the inside of the </a:t>
            </a:r>
            <a:r>
              <a:rPr b="1"/>
              <a:t>plasma membrane is more negative than the exterior</a:t>
            </a:r>
            <a:endParaRPr b="1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ion flows cause the interior to become more positive (less negative), the membrane is </a:t>
            </a:r>
            <a:r>
              <a:rPr b="1"/>
              <a:t>depolarized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changes in ion channels cause the cell interior to become more negative than the resting potential, the membrane is </a:t>
            </a:r>
            <a:r>
              <a:rPr b="1"/>
              <a:t>hyperpolarized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950" y="844550"/>
            <a:ext cx="9740900" cy="806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0200" y="184150"/>
            <a:ext cx="12903200" cy="938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0" y="464232"/>
            <a:ext cx="13004800" cy="8825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6350"/>
            <a:ext cx="12217400" cy="974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4242" y="0"/>
            <a:ext cx="1297128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Taste: Detecting Molecules in the Mouth</a:t>
            </a:r>
          </a:p>
        </p:txBody>
      </p:sp>
      <p:sp>
        <p:nvSpPr>
          <p:cNvPr id="693" name="Shape 693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Taste-sensing chemoreceptors are clustered in structures known as </a:t>
            </a:r>
            <a:r>
              <a:rPr b="1"/>
              <a:t>taste buds</a:t>
            </a:r>
            <a:endParaRPr b="1"/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 humans taste buds are scattered around the mouth and throat, but mostly are found on the tongue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Each taste bud contains about 100 </a:t>
            </a:r>
            <a:r>
              <a:rPr b="1"/>
              <a:t>taste cells</a:t>
            </a:r>
            <a:r>
              <a:t>, taste receptors</a:t>
            </a:r>
            <a:r>
              <a:rPr b="1"/>
              <a:t> </a:t>
            </a:r>
            <a:r>
              <a:t>that synapse to sensory neurons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47_16_taste_buds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298"/>
          <a:stretch>
            <a:fillRect/>
          </a:stretch>
        </p:blipFill>
        <p:spPr>
          <a:xfrm>
            <a:off x="1833315" y="2092959"/>
            <a:ext cx="9338170" cy="5328357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Shape 696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47.16</a:t>
            </a:r>
          </a:p>
        </p:txBody>
      </p:sp>
      <p:sp>
        <p:nvSpPr>
          <p:cNvPr id="697" name="Shape 697"/>
          <p:cNvSpPr/>
          <p:nvPr/>
        </p:nvSpPr>
        <p:spPr>
          <a:xfrm>
            <a:off x="8861777" y="2162951"/>
            <a:ext cx="690316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Pore</a:t>
            </a:r>
          </a:p>
        </p:txBody>
      </p:sp>
      <p:sp>
        <p:nvSpPr>
          <p:cNvPr id="698" name="Shape 698"/>
          <p:cNvSpPr/>
          <p:nvPr/>
        </p:nvSpPr>
        <p:spPr>
          <a:xfrm>
            <a:off x="8857262" y="3016391"/>
            <a:ext cx="2163267" cy="136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Surface of a</a:t>
            </a:r>
          </a:p>
          <a:p>
            <a:pPr marL="650240" indent="-650240" algn="l" defTabSz="1300480">
              <a:lnSpc>
                <a:spcPct val="95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papilla (one of</a:t>
            </a:r>
          </a:p>
          <a:p>
            <a:pPr marL="650240" indent="-650240" algn="l" defTabSz="1300480">
              <a:lnSpc>
                <a:spcPct val="95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the “bumps”</a:t>
            </a:r>
          </a:p>
          <a:p>
            <a:pPr marL="650240" indent="-650240" algn="l" defTabSz="1300480">
              <a:lnSpc>
                <a:spcPct val="95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on the tongue)</a:t>
            </a:r>
          </a:p>
        </p:txBody>
      </p:sp>
      <p:sp>
        <p:nvSpPr>
          <p:cNvPr id="699" name="Shape 699"/>
          <p:cNvSpPr/>
          <p:nvPr/>
        </p:nvSpPr>
        <p:spPr>
          <a:xfrm>
            <a:off x="8859519" y="4827129"/>
            <a:ext cx="1943746" cy="136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Taste cells</a:t>
            </a:r>
          </a:p>
          <a:p>
            <a:pPr marL="650240" indent="-650240" algn="l" defTabSz="1300480">
              <a:lnSpc>
                <a:spcPct val="95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(salt, acid,</a:t>
            </a:r>
          </a:p>
          <a:p>
            <a:pPr marL="650240" indent="-650240" algn="l" defTabSz="1300480">
              <a:lnSpc>
                <a:spcPct val="95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sweet, bitter,</a:t>
            </a:r>
          </a:p>
          <a:p>
            <a:pPr marL="650240" indent="-650240" algn="l" defTabSz="1300480">
              <a:lnSpc>
                <a:spcPct val="95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meaty, etc.)</a:t>
            </a:r>
          </a:p>
        </p:txBody>
      </p:sp>
      <p:sp>
        <p:nvSpPr>
          <p:cNvPr id="700" name="Shape 700"/>
          <p:cNvSpPr/>
          <p:nvPr/>
        </p:nvSpPr>
        <p:spPr>
          <a:xfrm>
            <a:off x="4592320" y="7019431"/>
            <a:ext cx="3703936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Afferent neuron (to brain)</a:t>
            </a:r>
          </a:p>
        </p:txBody>
      </p:sp>
      <p:sp>
        <p:nvSpPr>
          <p:cNvPr id="701" name="Shape 701"/>
          <p:cNvSpPr/>
          <p:nvPr/>
        </p:nvSpPr>
        <p:spPr>
          <a:xfrm>
            <a:off x="6470791" y="4208497"/>
            <a:ext cx="2325512" cy="79473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2" name="Shape 702"/>
          <p:cNvSpPr/>
          <p:nvPr/>
        </p:nvSpPr>
        <p:spPr>
          <a:xfrm flipH="1">
            <a:off x="6949439" y="5003235"/>
            <a:ext cx="1846863" cy="40640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3" name="Shape 703"/>
          <p:cNvSpPr/>
          <p:nvPr/>
        </p:nvSpPr>
        <p:spPr>
          <a:xfrm flipV="1">
            <a:off x="6651413" y="2357119"/>
            <a:ext cx="2144890" cy="568962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4" name="Shape 704"/>
          <p:cNvSpPr/>
          <p:nvPr/>
        </p:nvSpPr>
        <p:spPr>
          <a:xfrm>
            <a:off x="8100907" y="3183466"/>
            <a:ext cx="699912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Salt and Sour</a:t>
            </a:r>
          </a:p>
        </p:txBody>
      </p:sp>
      <p:sp>
        <p:nvSpPr>
          <p:cNvPr id="709" name="Shape 709"/>
          <p:cNvSpPr/>
          <p:nvPr>
            <p:ph type="body" idx="4294967295"/>
          </p:nvPr>
        </p:nvSpPr>
        <p:spPr>
          <a:xfrm>
            <a:off x="205457" y="1837831"/>
            <a:ext cx="12480997" cy="7699023"/>
          </a:xfrm>
          <a:prstGeom prst="rect">
            <a:avLst/>
          </a:prstGeom>
        </p:spPr>
        <p:txBody>
          <a:bodyPr lIns="0" tIns="0" rIns="0" bIns="0" anchor="t"/>
          <a:lstStyle/>
          <a:p>
            <a:pPr marL="393229" indent="-393229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Researchers who analyzed the membrane proteins in taste cells found strong evidence that salt and sour sensations result from the activity of ion channels</a:t>
            </a:r>
            <a:endParaRPr sz="2800"/>
          </a:p>
          <a:p>
            <a:pPr lvl="1" marL="824483" indent="-379983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The sensation of saltiness</a:t>
            </a:r>
            <a:r>
              <a:rPr b="1"/>
              <a:t> </a:t>
            </a:r>
            <a:r>
              <a:t>is primarily a result of sodium ions dissolved in food</a:t>
            </a:r>
            <a:endParaRPr sz="3600"/>
          </a:p>
          <a:p>
            <a:pPr lvl="2" marL="1277730" indent="-388730" defTabSz="1300480">
              <a:spcBef>
                <a:spcPts val="700"/>
              </a:spcBef>
              <a:buClr>
                <a:srgbClr val="9D002D"/>
              </a:buClr>
              <a:buSzPct val="100000"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t>The sodium ions flow into taste cells through open sodium ion channels and depolarize the cell membrane</a:t>
            </a:r>
            <a:endParaRPr sz="1200"/>
          </a:p>
          <a:p>
            <a:pPr lvl="1" marL="824483" indent="-379983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Sourness results from the presence of protons which flow into taste cells through H ion channels</a:t>
            </a:r>
            <a:endParaRPr sz="3600"/>
          </a:p>
          <a:p>
            <a:pPr marL="393229" indent="-393229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molecular mechanisms that lead to the sensations of bitterness and sweetness have been harder to identify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title" idx="4294967295"/>
          </p:nvPr>
        </p:nvSpPr>
        <p:spPr>
          <a:xfrm>
            <a:off x="97084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Why Do Many Different Foods Taste Bitter?</a:t>
            </a:r>
          </a:p>
        </p:txBody>
      </p:sp>
      <p:sp>
        <p:nvSpPr>
          <p:cNvPr id="712" name="Shape 712"/>
          <p:cNvSpPr/>
          <p:nvPr>
            <p:ph type="body" idx="4294967295"/>
          </p:nvPr>
        </p:nvSpPr>
        <p:spPr>
          <a:xfrm>
            <a:off x="205457" y="1819768"/>
            <a:ext cx="12480997" cy="754097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Many different types of molecules are perceived </a:t>
            </a:r>
            <a:br/>
            <a:r>
              <a:t>as bitter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Researchers recently identified a family of 40–80 genes that encodes transmembrane receptor proteins, each of which binds to just one particular type of bitter molecule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 taste cell can have many different receptor proteins, which explains why so many different molecules give rise to the sensation of bitterness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Bitter receptors may have evolved in response to natural selection for avoiding toxic molecules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Sensory Transduction</a:t>
            </a:r>
          </a:p>
        </p:txBody>
      </p:sp>
      <p:sp>
        <p:nvSpPr>
          <p:cNvPr id="205" name="Shape 205"/>
          <p:cNvSpPr/>
          <p:nvPr>
            <p:ph type="body" idx="4294967295"/>
          </p:nvPr>
        </p:nvSpPr>
        <p:spPr>
          <a:xfrm>
            <a:off x="205457" y="1819768"/>
            <a:ext cx="125825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change in potential allows different types of stimuli to be transduced to a common type of signal—one that can be interpreted by the brain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If a sensory stimulus induces a large change in a sensory receptor’s membrane potential, there is a change in the firing rate of action potentials sent to </a:t>
            </a:r>
            <a:br/>
            <a:r>
              <a:t>the brain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type="title" idx="4294967295"/>
          </p:nvPr>
        </p:nvSpPr>
        <p:spPr>
          <a:xfrm>
            <a:off x="79022" y="295768"/>
            <a:ext cx="12661618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Molecular Basis of Sweetness and Other Tastes</a:t>
            </a:r>
          </a:p>
        </p:txBody>
      </p:sp>
      <p:sp>
        <p:nvSpPr>
          <p:cNvPr id="715" name="Shape 715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Three closely related membrane receptors combine to form an array of multiunit proteins; some of them respond to sweetness, others to amino acids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The glutamate receptor is responsible for the sensation called </a:t>
            </a:r>
            <a:r>
              <a:rPr b="1"/>
              <a:t>umami</a:t>
            </a:r>
            <a:r>
              <a:t>, which is the meaty taste of the molecule monosodium glutamate (MSG)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 single receptor has binding sites for an array of sugars, meaning that a variety of molecules can stimulate action potentials from the same receptor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Olfaction: Detecting Molecules in the Air</a:t>
            </a:r>
          </a:p>
        </p:txBody>
      </p:sp>
      <p:sp>
        <p:nvSpPr>
          <p:cNvPr id="718" name="Shape 718"/>
          <p:cNvSpPr/>
          <p:nvPr>
            <p:ph type="body" idx="4294967295"/>
          </p:nvPr>
        </p:nvSpPr>
        <p:spPr>
          <a:xfrm>
            <a:off x="205457" y="1819768"/>
            <a:ext cx="12480997" cy="7522917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Smell</a:t>
            </a:r>
            <a:r>
              <a:rPr b="1"/>
              <a:t> </a:t>
            </a:r>
            <a:r>
              <a:t>allows animals to monitor airborne molecules that convey information about food sources and the activities of both prey and other members of their own species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When </a:t>
            </a:r>
            <a:r>
              <a:rPr b="1"/>
              <a:t>odorants</a:t>
            </a:r>
            <a:r>
              <a:t>—odor molecules—reach the nose, they diffuse into a mucus layer in the roof of the nose and bind to </a:t>
            </a:r>
            <a:r>
              <a:rPr b="1"/>
              <a:t>membrane-bound receptor proteins, activating olfactory receptor neurons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Axons from these neurons project up to the </a:t>
            </a:r>
            <a:r>
              <a:rPr b="1"/>
              <a:t>olfactory bulb</a:t>
            </a:r>
            <a:r>
              <a:t>—the part of the brain where olfactory signals are processed and interpreted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47_17_human_nose_U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720"/>
          <a:stretch>
            <a:fillRect/>
          </a:stretch>
        </p:blipFill>
        <p:spPr>
          <a:xfrm>
            <a:off x="422204" y="2587413"/>
            <a:ext cx="12158135" cy="4316872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Shape 721"/>
          <p:cNvSpPr/>
          <p:nvPr>
            <p:ph type="title" idx="4294967295"/>
          </p:nvPr>
        </p:nvSpPr>
        <p:spPr>
          <a:xfrm>
            <a:off x="29350" y="-1"/>
            <a:ext cx="8556979" cy="433495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Figure 47.17</a:t>
            </a:r>
          </a:p>
        </p:txBody>
      </p:sp>
      <p:sp>
        <p:nvSpPr>
          <p:cNvPr id="722" name="Shape 722"/>
          <p:cNvSpPr/>
          <p:nvPr/>
        </p:nvSpPr>
        <p:spPr>
          <a:xfrm>
            <a:off x="471875" y="5165795"/>
            <a:ext cx="882341" cy="390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Odor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molecules</a:t>
            </a:r>
          </a:p>
        </p:txBody>
      </p:sp>
      <p:sp>
        <p:nvSpPr>
          <p:cNvPr id="723" name="Shape 723"/>
          <p:cNvSpPr/>
          <p:nvPr/>
        </p:nvSpPr>
        <p:spPr>
          <a:xfrm>
            <a:off x="2752231" y="4253653"/>
            <a:ext cx="104069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Nasal cavity</a:t>
            </a:r>
          </a:p>
        </p:txBody>
      </p:sp>
      <p:sp>
        <p:nvSpPr>
          <p:cNvPr id="724" name="Shape 724"/>
          <p:cNvSpPr/>
          <p:nvPr/>
        </p:nvSpPr>
        <p:spPr>
          <a:xfrm>
            <a:off x="3863057" y="6520462"/>
            <a:ext cx="135644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Odor molecules</a:t>
            </a:r>
          </a:p>
        </p:txBody>
      </p:sp>
      <p:sp>
        <p:nvSpPr>
          <p:cNvPr id="725" name="Shape 725"/>
          <p:cNvSpPr/>
          <p:nvPr/>
        </p:nvSpPr>
        <p:spPr>
          <a:xfrm>
            <a:off x="3883377" y="2707075"/>
            <a:ext cx="46718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Brain</a:t>
            </a:r>
          </a:p>
        </p:txBody>
      </p:sp>
      <p:sp>
        <p:nvSpPr>
          <p:cNvPr id="726" name="Shape 726"/>
          <p:cNvSpPr/>
          <p:nvPr/>
        </p:nvSpPr>
        <p:spPr>
          <a:xfrm>
            <a:off x="8213795" y="3580835"/>
            <a:ext cx="84257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Glomeruli</a:t>
            </a:r>
          </a:p>
        </p:txBody>
      </p:sp>
      <p:sp>
        <p:nvSpPr>
          <p:cNvPr id="727" name="Shape 727"/>
          <p:cNvSpPr/>
          <p:nvPr/>
        </p:nvSpPr>
        <p:spPr>
          <a:xfrm>
            <a:off x="9771662" y="2623537"/>
            <a:ext cx="1454895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Action potentials</a:t>
            </a:r>
          </a:p>
        </p:txBody>
      </p:sp>
      <p:sp>
        <p:nvSpPr>
          <p:cNvPr id="728" name="Shape 728"/>
          <p:cNvSpPr/>
          <p:nvPr/>
        </p:nvSpPr>
        <p:spPr>
          <a:xfrm>
            <a:off x="11686258" y="2998328"/>
            <a:ext cx="842665" cy="58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Olfactory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bulb of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brain</a:t>
            </a:r>
          </a:p>
        </p:txBody>
      </p:sp>
      <p:sp>
        <p:nvSpPr>
          <p:cNvPr id="729" name="Shape 729"/>
          <p:cNvSpPr/>
          <p:nvPr/>
        </p:nvSpPr>
        <p:spPr>
          <a:xfrm>
            <a:off x="11690773" y="4073031"/>
            <a:ext cx="45720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Bone</a:t>
            </a:r>
          </a:p>
        </p:txBody>
      </p:sp>
      <p:sp>
        <p:nvSpPr>
          <p:cNvPr id="730" name="Shape 730"/>
          <p:cNvSpPr/>
          <p:nvPr/>
        </p:nvSpPr>
        <p:spPr>
          <a:xfrm>
            <a:off x="11681741" y="5260622"/>
            <a:ext cx="842666" cy="58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Olfactory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receptor</a:t>
            </a:r>
          </a:p>
          <a:p>
            <a: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neuron</a:t>
            </a:r>
          </a:p>
        </p:txBody>
      </p:sp>
      <p:sp>
        <p:nvSpPr>
          <p:cNvPr id="731" name="Shape 731"/>
          <p:cNvSpPr/>
          <p:nvPr/>
        </p:nvSpPr>
        <p:spPr>
          <a:xfrm>
            <a:off x="11686258" y="6249529"/>
            <a:ext cx="57579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650240" indent="-650240" algn="l" defTabSz="1300480">
              <a:lnSpc>
                <a:spcPct val="95000"/>
              </a:lnSpc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Mucus</a:t>
            </a:r>
          </a:p>
        </p:txBody>
      </p:sp>
      <p:sp>
        <p:nvSpPr>
          <p:cNvPr id="732" name="Shape 732"/>
          <p:cNvSpPr/>
          <p:nvPr/>
        </p:nvSpPr>
        <p:spPr>
          <a:xfrm flipH="1">
            <a:off x="11288889" y="6357902"/>
            <a:ext cx="343183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3" name="Shape 733"/>
          <p:cNvSpPr/>
          <p:nvPr/>
        </p:nvSpPr>
        <p:spPr>
          <a:xfrm flipH="1">
            <a:off x="11288889" y="5373511"/>
            <a:ext cx="338667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4" name="Shape 734"/>
          <p:cNvSpPr/>
          <p:nvPr/>
        </p:nvSpPr>
        <p:spPr>
          <a:xfrm>
            <a:off x="11505635" y="2871893"/>
            <a:ext cx="144499" cy="943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207"/>
                </a:lnTo>
                <a:cubicBezTo>
                  <a:pt x="10800" y="10201"/>
                  <a:pt x="15635" y="11007"/>
                  <a:pt x="21600" y="11007"/>
                </a:cubicBezTo>
                <a:cubicBezTo>
                  <a:pt x="15635" y="11007"/>
                  <a:pt x="10800" y="11813"/>
                  <a:pt x="10800" y="12807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5" name="Shape 735"/>
          <p:cNvSpPr/>
          <p:nvPr/>
        </p:nvSpPr>
        <p:spPr>
          <a:xfrm>
            <a:off x="11510150" y="3924017"/>
            <a:ext cx="144499" cy="546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207"/>
                </a:lnTo>
                <a:cubicBezTo>
                  <a:pt x="10800" y="10201"/>
                  <a:pt x="15635" y="11007"/>
                  <a:pt x="21600" y="11007"/>
                </a:cubicBezTo>
                <a:cubicBezTo>
                  <a:pt x="15635" y="11007"/>
                  <a:pt x="10800" y="11813"/>
                  <a:pt x="10800" y="12807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6" name="Shape 736"/>
          <p:cNvSpPr/>
          <p:nvPr/>
        </p:nvSpPr>
        <p:spPr>
          <a:xfrm flipV="1">
            <a:off x="975359" y="5079999"/>
            <a:ext cx="311575" cy="185139"/>
          </a:xfrm>
          <a:prstGeom prst="line">
            <a:avLst/>
          </a:prstGeom>
          <a:ln w="25400">
            <a:solidFill>
              <a:srgbClr val="FB941E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7" name="Shape 737"/>
          <p:cNvSpPr/>
          <p:nvPr/>
        </p:nvSpPr>
        <p:spPr>
          <a:xfrm>
            <a:off x="5396088" y="6624319"/>
            <a:ext cx="772161" cy="1"/>
          </a:xfrm>
          <a:prstGeom prst="line">
            <a:avLst/>
          </a:prstGeom>
          <a:ln w="25400">
            <a:solidFill>
              <a:srgbClr val="FB941E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Olfaction: Detecting Molecules in the Air</a:t>
            </a:r>
          </a:p>
        </p:txBody>
      </p:sp>
      <p:sp>
        <p:nvSpPr>
          <p:cNvPr id="742" name="Shape 742"/>
          <p:cNvSpPr/>
          <p:nvPr>
            <p:ph type="body" idx="4294967295"/>
          </p:nvPr>
        </p:nvSpPr>
        <p:spPr>
          <a:xfrm>
            <a:off x="205457" y="1819768"/>
            <a:ext cx="12480997" cy="7559041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Initially, investigators hypothesized that receptors respond to a small set of basic odors, each detected by its own type of receptor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This hypothesis was disproved when researchers Linda Buck and Rachel Axel discovered a large gene family that encodes receptor proteins on the surface of olfactory receptor neurons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Each olfactory neuron has only one type of receptor, and neurons with the same type of receptor project to distinct regions, called </a:t>
            </a:r>
            <a:r>
              <a:rPr b="1"/>
              <a:t>glomeruli</a:t>
            </a:r>
            <a:r>
              <a:t>, in the olfactory bulb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Olfaction: Detecting Molecules in the Air</a:t>
            </a:r>
          </a:p>
        </p:txBody>
      </p:sp>
      <p:sp>
        <p:nvSpPr>
          <p:cNvPr id="745" name="Shape 745"/>
          <p:cNvSpPr/>
          <p:nvPr>
            <p:ph type="body" idx="4294967295"/>
          </p:nvPr>
        </p:nvSpPr>
        <p:spPr>
          <a:xfrm>
            <a:off x="205457" y="1819768"/>
            <a:ext cx="12480997" cy="7649353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Follow-up work indicated that particular smells in mice are associated with the activation of a certain subset of the 2000 glomeruli in the brain</a:t>
            </a:r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In essence, the sense of smell is similar to the visual system’s use of three cones to perceive many colors, but on a much larger scale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Odorant receptors have been discovered in other areas of the vertebrate body: tissues of the heart and pancreas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 addition, the sperm cell contains odorant receptors that aid in fertilization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type="title" idx="4294967295"/>
          </p:nvPr>
        </p:nvSpPr>
        <p:spPr>
          <a:xfrm>
            <a:off x="79022" y="277706"/>
            <a:ext cx="12480996" cy="1169530"/>
          </a:xfrm>
          <a:prstGeom prst="rect">
            <a:avLst/>
          </a:prstGeom>
        </p:spPr>
        <p:txBody>
          <a:bodyPr lIns="0" tIns="0" rIns="0" bIns="0" anchor="t"/>
          <a:lstStyle>
            <a:lvl1pPr marL="641208" indent="-641208" algn="l" defTabSz="1300480">
              <a:lnSpc>
                <a:spcPct val="90000"/>
              </a:lnSpc>
              <a:defRPr b="1" sz="4400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Pheromones</a:t>
            </a:r>
          </a:p>
        </p:txBody>
      </p:sp>
      <p:sp>
        <p:nvSpPr>
          <p:cNvPr id="748" name="Shape 748"/>
          <p:cNvSpPr/>
          <p:nvPr>
            <p:ph type="body" idx="4294967295"/>
          </p:nvPr>
        </p:nvSpPr>
        <p:spPr>
          <a:xfrm>
            <a:off x="205457" y="1819768"/>
            <a:ext cx="12480997" cy="7215859"/>
          </a:xfrm>
          <a:prstGeom prst="rect">
            <a:avLst/>
          </a:prstGeom>
        </p:spPr>
        <p:txBody>
          <a:bodyPr lIns="0" tIns="0" rIns="0" bIns="0" anchor="t"/>
          <a:lstStyle/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How are male moths able to locate the female moth from miles away?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answer lies in the antennae of the male, which can detect a chemical released by the female</a:t>
            </a:r>
          </a:p>
          <a:p>
            <a:pPr lvl="1" marL="831361" indent="-386861" defTabSz="1300480">
              <a:spcBef>
                <a:spcPts val="800"/>
              </a:spcBef>
              <a:buClr>
                <a:srgbClr val="9D002D"/>
              </a:buClr>
              <a:buSzPct val="100000"/>
              <a:buChar char="–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chemical is known as a </a:t>
            </a:r>
            <a:r>
              <a:rPr b="1"/>
              <a:t>pheromone</a:t>
            </a:r>
            <a:endParaRPr b="1"/>
          </a:p>
          <a:p>
            <a:pPr marL="379185" indent="-379185" defTabSz="1300480">
              <a:spcBef>
                <a:spcPts val="900"/>
              </a:spcBef>
              <a:buClr>
                <a:srgbClr val="9D002D"/>
              </a:buClr>
              <a:buSzPct val="100000"/>
              <a:buFont typeface="Wingdings"/>
              <a:buChar char="▪"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t>Pheromones are chemicals that are released into the environment and cause a behavioral change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77850"/>
            <a:ext cx="12065000" cy="859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374650"/>
            <a:ext cx="12052300" cy="900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" y="501650"/>
            <a:ext cx="12484100" cy="87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330200"/>
            <a:ext cx="11734800" cy="909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